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57" r:id="rId3"/>
    <p:sldId id="258" r:id="rId4"/>
    <p:sldId id="266" r:id="rId5"/>
    <p:sldId id="275" r:id="rId6"/>
    <p:sldId id="259" r:id="rId7"/>
    <p:sldId id="260" r:id="rId8"/>
    <p:sldId id="265" r:id="rId9"/>
    <p:sldId id="261" r:id="rId10"/>
    <p:sldId id="267" r:id="rId11"/>
    <p:sldId id="268" r:id="rId12"/>
    <p:sldId id="271" r:id="rId13"/>
    <p:sldId id="269" r:id="rId14"/>
    <p:sldId id="262" r:id="rId15"/>
    <p:sldId id="273" r:id="rId16"/>
    <p:sldId id="263" r:id="rId17"/>
    <p:sldId id="276" r:id="rId18"/>
    <p:sldId id="277" r:id="rId19"/>
    <p:sldId id="270" r:id="rId20"/>
    <p:sldId id="272"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B80653-D719-6931-1D3E-13CB0BC248C1}" v="29" dt="2024-04-17T18:00:55.227"/>
    <p1510:client id="{4664462C-4E81-3ACC-7098-B29D879748EB}" v="77" dt="2024-04-17T19:09:26.374"/>
    <p1510:client id="{59F4C044-B93E-15A9-6195-5FAE1F0E723E}" v="4" dt="2024-04-17T02:39:11.218"/>
    <p1510:client id="{5EE90C99-BEA1-773C-6177-60A4DC0B9665}" v="2" dt="2024-04-17T19:12:38.247"/>
    <p1510:client id="{5FE23F67-5A2D-BCF1-A415-20C890F16936}" v="1" dt="2024-04-18T14:35:30.856"/>
    <p1510:client id="{689286B6-1CA0-3A88-CD5F-46C26D313C87}" v="1" dt="2024-04-18T12:41:28.315"/>
    <p1510:client id="{831B415A-0CFF-13D3-25CE-87F46192A594}" v="29" dt="2024-04-18T12:28:18.506"/>
    <p1510:client id="{A2AD59D8-B10E-3FA6-A308-413EE3A3A5BE}" v="96" dt="2024-04-18T12:47:47.908"/>
    <p1510:client id="{AA0B9039-D08A-F3AE-E32C-2369CBDFE8E7}" v="320" dt="2024-04-17T19:46:17.045"/>
    <p1510:client id="{C1CA2AD5-1537-1A87-839A-5BE640689E62}" v="24" dt="2024-04-17T17:10:56.339"/>
    <p1510:client id="{C33F762D-88AA-7F4D-889C-10D0D5C142C0}" v="236" dt="2024-04-16T15:28:43.699"/>
    <p1510:client id="{E7B75621-BFB0-E740-EFA8-ED429472A2F2}" v="384" dt="2024-04-18T04:11:06.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855BC-57AE-4247-BCA1-8F6427AE503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99B0DD36-8C37-47F0-AB37-4CC9750BA7E3}">
      <dgm:prSet/>
      <dgm:spPr/>
      <dgm:t>
        <a:bodyPr/>
        <a:lstStyle/>
        <a:p>
          <a:r>
            <a:rPr lang="en-US"/>
            <a:t>Dataset Overview:</a:t>
          </a:r>
        </a:p>
      </dgm:t>
    </dgm:pt>
    <dgm:pt modelId="{389D50F9-55E3-4A2E-BCAC-4C593D4B2EC8}" type="parTrans" cxnId="{7DC420C1-8FCC-45C0-923D-4E6AFFA8D837}">
      <dgm:prSet/>
      <dgm:spPr/>
      <dgm:t>
        <a:bodyPr/>
        <a:lstStyle/>
        <a:p>
          <a:endParaRPr lang="en-US"/>
        </a:p>
      </dgm:t>
    </dgm:pt>
    <dgm:pt modelId="{F0275000-C4AB-47A8-BD4E-01C764680160}" type="sibTrans" cxnId="{7DC420C1-8FCC-45C0-923D-4E6AFFA8D837}">
      <dgm:prSet/>
      <dgm:spPr/>
      <dgm:t>
        <a:bodyPr/>
        <a:lstStyle/>
        <a:p>
          <a:endParaRPr lang="en-US"/>
        </a:p>
      </dgm:t>
    </dgm:pt>
    <dgm:pt modelId="{C073681B-53F9-492D-8A2B-7655F31B440C}">
      <dgm:prSet/>
      <dgm:spPr/>
      <dgm:t>
        <a:bodyPr/>
        <a:lstStyle/>
        <a:p>
          <a:r>
            <a:rPr lang="en-US"/>
            <a:t>"Airline Delay and Cancellation Data, 2009 – 2018"</a:t>
          </a:r>
        </a:p>
      </dgm:t>
    </dgm:pt>
    <dgm:pt modelId="{43684FB7-D859-4FDB-BE39-913EFDAB3D82}" type="parTrans" cxnId="{3B88AF8A-8F19-4807-8122-9D8FCD10A35E}">
      <dgm:prSet/>
      <dgm:spPr/>
      <dgm:t>
        <a:bodyPr/>
        <a:lstStyle/>
        <a:p>
          <a:endParaRPr lang="en-US"/>
        </a:p>
      </dgm:t>
    </dgm:pt>
    <dgm:pt modelId="{28797074-2510-44D5-830A-243F41233919}" type="sibTrans" cxnId="{3B88AF8A-8F19-4807-8122-9D8FCD10A35E}">
      <dgm:prSet/>
      <dgm:spPr/>
      <dgm:t>
        <a:bodyPr/>
        <a:lstStyle/>
        <a:p>
          <a:endParaRPr lang="en-US"/>
        </a:p>
      </dgm:t>
    </dgm:pt>
    <dgm:pt modelId="{95C4B0CE-B8F3-46E8-811F-822B89584255}">
      <dgm:prSet/>
      <dgm:spPr/>
      <dgm:t>
        <a:bodyPr/>
        <a:lstStyle/>
        <a:p>
          <a:r>
            <a:rPr lang="en-US"/>
            <a:t>Over 750MB of data per year, totaling 7GB</a:t>
          </a:r>
        </a:p>
      </dgm:t>
    </dgm:pt>
    <dgm:pt modelId="{F5522E13-0C53-407A-936F-7784560D7F57}" type="parTrans" cxnId="{39CB1B66-A4E1-4393-96D4-5891E00A95BD}">
      <dgm:prSet/>
      <dgm:spPr/>
      <dgm:t>
        <a:bodyPr/>
        <a:lstStyle/>
        <a:p>
          <a:endParaRPr lang="en-US"/>
        </a:p>
      </dgm:t>
    </dgm:pt>
    <dgm:pt modelId="{0BAF5536-9F36-4C97-84B5-645B0C49F5B3}" type="sibTrans" cxnId="{39CB1B66-A4E1-4393-96D4-5891E00A95BD}">
      <dgm:prSet/>
      <dgm:spPr/>
      <dgm:t>
        <a:bodyPr/>
        <a:lstStyle/>
        <a:p>
          <a:endParaRPr lang="en-US"/>
        </a:p>
      </dgm:t>
    </dgm:pt>
    <dgm:pt modelId="{A64E11C4-FC48-43A2-B8CE-5756EE114964}">
      <dgm:prSet/>
      <dgm:spPr/>
      <dgm:t>
        <a:bodyPr/>
        <a:lstStyle/>
        <a:p>
          <a:r>
            <a:rPr lang="en-US"/>
            <a:t>Provides a comprehensive timeline of delays and cancellations worldwide</a:t>
          </a:r>
        </a:p>
      </dgm:t>
    </dgm:pt>
    <dgm:pt modelId="{25568427-1367-4A9F-818E-680826F30479}" type="parTrans" cxnId="{3445611C-5C88-42D8-8A11-0D595864881A}">
      <dgm:prSet/>
      <dgm:spPr/>
      <dgm:t>
        <a:bodyPr/>
        <a:lstStyle/>
        <a:p>
          <a:endParaRPr lang="en-US"/>
        </a:p>
      </dgm:t>
    </dgm:pt>
    <dgm:pt modelId="{A1BC31A4-0B07-41C8-9390-393393CE572C}" type="sibTrans" cxnId="{3445611C-5C88-42D8-8A11-0D595864881A}">
      <dgm:prSet/>
      <dgm:spPr/>
      <dgm:t>
        <a:bodyPr/>
        <a:lstStyle/>
        <a:p>
          <a:endParaRPr lang="en-US"/>
        </a:p>
      </dgm:t>
    </dgm:pt>
    <dgm:pt modelId="{8C84F5EE-BBFF-4C55-9267-6E841EF1B2FD}">
      <dgm:prSet/>
      <dgm:spPr/>
      <dgm:t>
        <a:bodyPr/>
        <a:lstStyle/>
        <a:p>
          <a:r>
            <a:rPr lang="en-US"/>
            <a:t>Data Depth:</a:t>
          </a:r>
        </a:p>
      </dgm:t>
    </dgm:pt>
    <dgm:pt modelId="{4593FF60-9CC9-4F1E-AF37-1501AADECFAD}" type="parTrans" cxnId="{BC4E54D1-5DC6-4B81-8123-928A231E9129}">
      <dgm:prSet/>
      <dgm:spPr/>
      <dgm:t>
        <a:bodyPr/>
        <a:lstStyle/>
        <a:p>
          <a:endParaRPr lang="en-US"/>
        </a:p>
      </dgm:t>
    </dgm:pt>
    <dgm:pt modelId="{5C489207-E422-41ED-B17C-780B2D73DAE6}" type="sibTrans" cxnId="{BC4E54D1-5DC6-4B81-8123-928A231E9129}">
      <dgm:prSet/>
      <dgm:spPr/>
      <dgm:t>
        <a:bodyPr/>
        <a:lstStyle/>
        <a:p>
          <a:endParaRPr lang="en-US"/>
        </a:p>
      </dgm:t>
    </dgm:pt>
    <dgm:pt modelId="{F94ADF83-D77B-4C10-8D45-7B46F2EBDC31}">
      <dgm:prSet/>
      <dgm:spPr/>
      <dgm:t>
        <a:bodyPr/>
        <a:lstStyle/>
        <a:p>
          <a:r>
            <a:rPr lang="en-US"/>
            <a:t>Contains over 28 columns</a:t>
          </a:r>
        </a:p>
      </dgm:t>
    </dgm:pt>
    <dgm:pt modelId="{6F1B6C46-2505-4C5D-8FCA-1317A7D79D8A}" type="parTrans" cxnId="{B9BDC544-56B7-4EB4-8BF4-F598311AEC1B}">
      <dgm:prSet/>
      <dgm:spPr/>
      <dgm:t>
        <a:bodyPr/>
        <a:lstStyle/>
        <a:p>
          <a:endParaRPr lang="en-US"/>
        </a:p>
      </dgm:t>
    </dgm:pt>
    <dgm:pt modelId="{C29224E5-07C8-460B-ADBF-2CC18CA5418A}" type="sibTrans" cxnId="{B9BDC544-56B7-4EB4-8BF4-F598311AEC1B}">
      <dgm:prSet/>
      <dgm:spPr/>
      <dgm:t>
        <a:bodyPr/>
        <a:lstStyle/>
        <a:p>
          <a:endParaRPr lang="en-US"/>
        </a:p>
      </dgm:t>
    </dgm:pt>
    <dgm:pt modelId="{8F1C62AD-888E-4CF0-AC62-65FBF732BA08}">
      <dgm:prSet/>
      <dgm:spPr/>
      <dgm:t>
        <a:bodyPr/>
        <a:lstStyle/>
        <a:p>
          <a:r>
            <a:rPr lang="en-US"/>
            <a:t>Offers detailed insights into delay causes and patterns</a:t>
          </a:r>
        </a:p>
      </dgm:t>
    </dgm:pt>
    <dgm:pt modelId="{E2026240-3756-45A8-88AE-E6EF6D9F1A7A}" type="parTrans" cxnId="{B3A0A5CF-DB47-435A-9336-409C4540C82F}">
      <dgm:prSet/>
      <dgm:spPr/>
      <dgm:t>
        <a:bodyPr/>
        <a:lstStyle/>
        <a:p>
          <a:endParaRPr lang="en-US"/>
        </a:p>
      </dgm:t>
    </dgm:pt>
    <dgm:pt modelId="{FEBEC2FD-271D-4253-A8AF-3106488C08B7}" type="sibTrans" cxnId="{B3A0A5CF-DB47-435A-9336-409C4540C82F}">
      <dgm:prSet/>
      <dgm:spPr/>
      <dgm:t>
        <a:bodyPr/>
        <a:lstStyle/>
        <a:p>
          <a:endParaRPr lang="en-US"/>
        </a:p>
      </dgm:t>
    </dgm:pt>
    <dgm:pt modelId="{376E504F-4213-4E09-83B6-7CB9A1802AED}">
      <dgm:prSet/>
      <dgm:spPr/>
      <dgm:t>
        <a:bodyPr/>
        <a:lstStyle/>
        <a:p>
          <a:r>
            <a:rPr lang="en-US"/>
            <a:t>Understanding Delay Causes:</a:t>
          </a:r>
        </a:p>
      </dgm:t>
    </dgm:pt>
    <dgm:pt modelId="{252D76B9-1D5D-4912-8DFA-44F5B6DDA7B4}" type="parTrans" cxnId="{0B179DAE-C391-421B-BB93-3F09E37AC727}">
      <dgm:prSet/>
      <dgm:spPr/>
      <dgm:t>
        <a:bodyPr/>
        <a:lstStyle/>
        <a:p>
          <a:endParaRPr lang="en-US"/>
        </a:p>
      </dgm:t>
    </dgm:pt>
    <dgm:pt modelId="{8DE376A8-A677-4231-9191-59AEBFEACD06}" type="sibTrans" cxnId="{0B179DAE-C391-421B-BB93-3F09E37AC727}">
      <dgm:prSet/>
      <dgm:spPr/>
      <dgm:t>
        <a:bodyPr/>
        <a:lstStyle/>
        <a:p>
          <a:endParaRPr lang="en-US"/>
        </a:p>
      </dgm:t>
    </dgm:pt>
    <dgm:pt modelId="{8D68C7E4-BB88-4A21-960E-7C4C9860F1CA}">
      <dgm:prSet/>
      <dgm:spPr/>
      <dgm:t>
        <a:bodyPr/>
        <a:lstStyle/>
        <a:p>
          <a:r>
            <a:rPr lang="en-US" b="0"/>
            <a:t>Enables identification of congestion-related delays (e.g., total taxi time)</a:t>
          </a:r>
          <a:endParaRPr lang="en-US"/>
        </a:p>
      </dgm:t>
    </dgm:pt>
    <dgm:pt modelId="{0B6F9573-21A2-4893-A2C4-C569E280F906}" type="parTrans" cxnId="{1C099EBC-5C52-4AD4-A771-97B9EE7E2646}">
      <dgm:prSet/>
      <dgm:spPr/>
      <dgm:t>
        <a:bodyPr/>
        <a:lstStyle/>
        <a:p>
          <a:endParaRPr lang="en-US"/>
        </a:p>
      </dgm:t>
    </dgm:pt>
    <dgm:pt modelId="{31337AB0-6E44-4110-83D7-DDB67A3FCFC0}" type="sibTrans" cxnId="{1C099EBC-5C52-4AD4-A771-97B9EE7E2646}">
      <dgm:prSet/>
      <dgm:spPr/>
      <dgm:t>
        <a:bodyPr/>
        <a:lstStyle/>
        <a:p>
          <a:endParaRPr lang="en-US"/>
        </a:p>
      </dgm:t>
    </dgm:pt>
    <dgm:pt modelId="{58218211-C797-46A1-ACFF-53835A4B6260}">
      <dgm:prSet/>
      <dgm:spPr/>
      <dgm:t>
        <a:bodyPr/>
        <a:lstStyle/>
        <a:p>
          <a:r>
            <a:rPr lang="en-US" b="0"/>
            <a:t>Facilitates differentiation of weather-related delays (e.g., Weather Description)</a:t>
          </a:r>
          <a:endParaRPr lang="en-US"/>
        </a:p>
      </dgm:t>
    </dgm:pt>
    <dgm:pt modelId="{FA330CCC-982B-40A6-A8E6-8BA4F2734952}" type="parTrans" cxnId="{E1C11C22-D69C-47F1-A73D-3EFA3FACAD91}">
      <dgm:prSet/>
      <dgm:spPr/>
      <dgm:t>
        <a:bodyPr/>
        <a:lstStyle/>
        <a:p>
          <a:endParaRPr lang="en-US"/>
        </a:p>
      </dgm:t>
    </dgm:pt>
    <dgm:pt modelId="{469583EE-EC3A-4C6A-84C1-12CA38EAF66D}" type="sibTrans" cxnId="{E1C11C22-D69C-47F1-A73D-3EFA3FACAD91}">
      <dgm:prSet/>
      <dgm:spPr/>
      <dgm:t>
        <a:bodyPr/>
        <a:lstStyle/>
        <a:p>
          <a:endParaRPr lang="en-US"/>
        </a:p>
      </dgm:t>
    </dgm:pt>
    <dgm:pt modelId="{093A4277-1F4F-415F-A720-4079E29FDC4C}" type="pres">
      <dgm:prSet presAssocID="{DA5855BC-57AE-4247-BCA1-8F6427AE5034}" presName="diagram" presStyleCnt="0">
        <dgm:presLayoutVars>
          <dgm:dir/>
          <dgm:resizeHandles val="exact"/>
        </dgm:presLayoutVars>
      </dgm:prSet>
      <dgm:spPr/>
    </dgm:pt>
    <dgm:pt modelId="{65D556E3-1F2A-424C-91BC-7F96BFB30DE9}" type="pres">
      <dgm:prSet presAssocID="{99B0DD36-8C37-47F0-AB37-4CC9750BA7E3}" presName="node" presStyleLbl="node1" presStyleIdx="0" presStyleCnt="8">
        <dgm:presLayoutVars>
          <dgm:bulletEnabled val="1"/>
        </dgm:presLayoutVars>
      </dgm:prSet>
      <dgm:spPr/>
    </dgm:pt>
    <dgm:pt modelId="{C8A21734-4CD7-4C45-A88F-77F3187E5B9F}" type="pres">
      <dgm:prSet presAssocID="{F0275000-C4AB-47A8-BD4E-01C764680160}" presName="sibTrans" presStyleCnt="0"/>
      <dgm:spPr/>
    </dgm:pt>
    <dgm:pt modelId="{374A81A9-5523-4EF5-AF1C-82EF1D4E0734}" type="pres">
      <dgm:prSet presAssocID="{C073681B-53F9-492D-8A2B-7655F31B440C}" presName="node" presStyleLbl="node1" presStyleIdx="1" presStyleCnt="8">
        <dgm:presLayoutVars>
          <dgm:bulletEnabled val="1"/>
        </dgm:presLayoutVars>
      </dgm:prSet>
      <dgm:spPr/>
    </dgm:pt>
    <dgm:pt modelId="{0E890B36-CB9C-4BF2-BE41-A6F20580C666}" type="pres">
      <dgm:prSet presAssocID="{28797074-2510-44D5-830A-243F41233919}" presName="sibTrans" presStyleCnt="0"/>
      <dgm:spPr/>
    </dgm:pt>
    <dgm:pt modelId="{7A40B942-3E1F-460C-B7E1-3D8F74301BEC}" type="pres">
      <dgm:prSet presAssocID="{95C4B0CE-B8F3-46E8-811F-822B89584255}" presName="node" presStyleLbl="node1" presStyleIdx="2" presStyleCnt="8">
        <dgm:presLayoutVars>
          <dgm:bulletEnabled val="1"/>
        </dgm:presLayoutVars>
      </dgm:prSet>
      <dgm:spPr/>
    </dgm:pt>
    <dgm:pt modelId="{F977AABB-0A04-4263-8A47-6F6E0298FA1E}" type="pres">
      <dgm:prSet presAssocID="{0BAF5536-9F36-4C97-84B5-645B0C49F5B3}" presName="sibTrans" presStyleCnt="0"/>
      <dgm:spPr/>
    </dgm:pt>
    <dgm:pt modelId="{84BBA986-CC22-487A-BC19-23411409831D}" type="pres">
      <dgm:prSet presAssocID="{A64E11C4-FC48-43A2-B8CE-5756EE114964}" presName="node" presStyleLbl="node1" presStyleIdx="3" presStyleCnt="8">
        <dgm:presLayoutVars>
          <dgm:bulletEnabled val="1"/>
        </dgm:presLayoutVars>
      </dgm:prSet>
      <dgm:spPr/>
    </dgm:pt>
    <dgm:pt modelId="{DD5BA437-A334-4224-B59D-344228B5C755}" type="pres">
      <dgm:prSet presAssocID="{A1BC31A4-0B07-41C8-9390-393393CE572C}" presName="sibTrans" presStyleCnt="0"/>
      <dgm:spPr/>
    </dgm:pt>
    <dgm:pt modelId="{11C06581-B246-452F-9C3F-11813726A546}" type="pres">
      <dgm:prSet presAssocID="{8C84F5EE-BBFF-4C55-9267-6E841EF1B2FD}" presName="node" presStyleLbl="node1" presStyleIdx="4" presStyleCnt="8">
        <dgm:presLayoutVars>
          <dgm:bulletEnabled val="1"/>
        </dgm:presLayoutVars>
      </dgm:prSet>
      <dgm:spPr/>
    </dgm:pt>
    <dgm:pt modelId="{9EA3C950-5991-4415-AF3C-7DF8138F4744}" type="pres">
      <dgm:prSet presAssocID="{5C489207-E422-41ED-B17C-780B2D73DAE6}" presName="sibTrans" presStyleCnt="0"/>
      <dgm:spPr/>
    </dgm:pt>
    <dgm:pt modelId="{2A7E1C7A-9679-4B38-88D4-729AC4E915D5}" type="pres">
      <dgm:prSet presAssocID="{F94ADF83-D77B-4C10-8D45-7B46F2EBDC31}" presName="node" presStyleLbl="node1" presStyleIdx="5" presStyleCnt="8">
        <dgm:presLayoutVars>
          <dgm:bulletEnabled val="1"/>
        </dgm:presLayoutVars>
      </dgm:prSet>
      <dgm:spPr/>
    </dgm:pt>
    <dgm:pt modelId="{CBE72582-851D-43C6-AE52-4379EE409552}" type="pres">
      <dgm:prSet presAssocID="{C29224E5-07C8-460B-ADBF-2CC18CA5418A}" presName="sibTrans" presStyleCnt="0"/>
      <dgm:spPr/>
    </dgm:pt>
    <dgm:pt modelId="{2C1457BA-2226-4058-B7BF-12A0B4299262}" type="pres">
      <dgm:prSet presAssocID="{8F1C62AD-888E-4CF0-AC62-65FBF732BA08}" presName="node" presStyleLbl="node1" presStyleIdx="6" presStyleCnt="8">
        <dgm:presLayoutVars>
          <dgm:bulletEnabled val="1"/>
        </dgm:presLayoutVars>
      </dgm:prSet>
      <dgm:spPr/>
    </dgm:pt>
    <dgm:pt modelId="{6DB708BF-1994-43FA-A30B-BD22E66CB71E}" type="pres">
      <dgm:prSet presAssocID="{FEBEC2FD-271D-4253-A8AF-3106488C08B7}" presName="sibTrans" presStyleCnt="0"/>
      <dgm:spPr/>
    </dgm:pt>
    <dgm:pt modelId="{A5D3357F-BB48-41DE-82E3-C26EE78405F7}" type="pres">
      <dgm:prSet presAssocID="{376E504F-4213-4E09-83B6-7CB9A1802AED}" presName="node" presStyleLbl="node1" presStyleIdx="7" presStyleCnt="8">
        <dgm:presLayoutVars>
          <dgm:bulletEnabled val="1"/>
        </dgm:presLayoutVars>
      </dgm:prSet>
      <dgm:spPr/>
    </dgm:pt>
  </dgm:ptLst>
  <dgm:cxnLst>
    <dgm:cxn modelId="{63CF1F1A-BC67-4061-AD4D-3F38293CCCF5}" type="presOf" srcId="{376E504F-4213-4E09-83B6-7CB9A1802AED}" destId="{A5D3357F-BB48-41DE-82E3-C26EE78405F7}" srcOrd="0" destOrd="0" presId="urn:microsoft.com/office/officeart/2005/8/layout/default"/>
    <dgm:cxn modelId="{096D2F1B-0CFE-4DC0-B50D-CE9DE7E289E5}" type="presOf" srcId="{DA5855BC-57AE-4247-BCA1-8F6427AE5034}" destId="{093A4277-1F4F-415F-A720-4079E29FDC4C}" srcOrd="0" destOrd="0" presId="urn:microsoft.com/office/officeart/2005/8/layout/default"/>
    <dgm:cxn modelId="{3445611C-5C88-42D8-8A11-0D595864881A}" srcId="{DA5855BC-57AE-4247-BCA1-8F6427AE5034}" destId="{A64E11C4-FC48-43A2-B8CE-5756EE114964}" srcOrd="3" destOrd="0" parTransId="{25568427-1367-4A9F-818E-680826F30479}" sibTransId="{A1BC31A4-0B07-41C8-9390-393393CE572C}"/>
    <dgm:cxn modelId="{E1C11C22-D69C-47F1-A73D-3EFA3FACAD91}" srcId="{376E504F-4213-4E09-83B6-7CB9A1802AED}" destId="{58218211-C797-46A1-ACFF-53835A4B6260}" srcOrd="1" destOrd="0" parTransId="{FA330CCC-982B-40A6-A8E6-8BA4F2734952}" sibTransId="{469583EE-EC3A-4C6A-84C1-12CA38EAF66D}"/>
    <dgm:cxn modelId="{8C8E892C-1E63-4613-8CC3-85B11008053A}" type="presOf" srcId="{F94ADF83-D77B-4C10-8D45-7B46F2EBDC31}" destId="{2A7E1C7A-9679-4B38-88D4-729AC4E915D5}" srcOrd="0" destOrd="0" presId="urn:microsoft.com/office/officeart/2005/8/layout/default"/>
    <dgm:cxn modelId="{8CE10B34-1364-4BBC-A6E8-D701A0B7D661}" type="presOf" srcId="{95C4B0CE-B8F3-46E8-811F-822B89584255}" destId="{7A40B942-3E1F-460C-B7E1-3D8F74301BEC}" srcOrd="0" destOrd="0" presId="urn:microsoft.com/office/officeart/2005/8/layout/default"/>
    <dgm:cxn modelId="{49152642-752A-47E3-B960-86443035CBBF}" type="presOf" srcId="{58218211-C797-46A1-ACFF-53835A4B6260}" destId="{A5D3357F-BB48-41DE-82E3-C26EE78405F7}" srcOrd="0" destOrd="2" presId="urn:microsoft.com/office/officeart/2005/8/layout/default"/>
    <dgm:cxn modelId="{B9BDC544-56B7-4EB4-8BF4-F598311AEC1B}" srcId="{DA5855BC-57AE-4247-BCA1-8F6427AE5034}" destId="{F94ADF83-D77B-4C10-8D45-7B46F2EBDC31}" srcOrd="5" destOrd="0" parTransId="{6F1B6C46-2505-4C5D-8FCA-1317A7D79D8A}" sibTransId="{C29224E5-07C8-460B-ADBF-2CC18CA5418A}"/>
    <dgm:cxn modelId="{39CB1B66-A4E1-4393-96D4-5891E00A95BD}" srcId="{DA5855BC-57AE-4247-BCA1-8F6427AE5034}" destId="{95C4B0CE-B8F3-46E8-811F-822B89584255}" srcOrd="2" destOrd="0" parTransId="{F5522E13-0C53-407A-936F-7784560D7F57}" sibTransId="{0BAF5536-9F36-4C97-84B5-645B0C49F5B3}"/>
    <dgm:cxn modelId="{83FF3475-4A9A-4C4C-ADF1-01209C303F2F}" type="presOf" srcId="{8C84F5EE-BBFF-4C55-9267-6E841EF1B2FD}" destId="{11C06581-B246-452F-9C3F-11813726A546}" srcOrd="0" destOrd="0" presId="urn:microsoft.com/office/officeart/2005/8/layout/default"/>
    <dgm:cxn modelId="{8990E488-D8A1-4969-BA49-BBF6F8789A0F}" type="presOf" srcId="{C073681B-53F9-492D-8A2B-7655F31B440C}" destId="{374A81A9-5523-4EF5-AF1C-82EF1D4E0734}" srcOrd="0" destOrd="0" presId="urn:microsoft.com/office/officeart/2005/8/layout/default"/>
    <dgm:cxn modelId="{3B88AF8A-8F19-4807-8122-9D8FCD10A35E}" srcId="{DA5855BC-57AE-4247-BCA1-8F6427AE5034}" destId="{C073681B-53F9-492D-8A2B-7655F31B440C}" srcOrd="1" destOrd="0" parTransId="{43684FB7-D859-4FDB-BE39-913EFDAB3D82}" sibTransId="{28797074-2510-44D5-830A-243F41233919}"/>
    <dgm:cxn modelId="{C1017594-4848-459D-A075-EE13203AD7C2}" type="presOf" srcId="{A64E11C4-FC48-43A2-B8CE-5756EE114964}" destId="{84BBA986-CC22-487A-BC19-23411409831D}" srcOrd="0" destOrd="0" presId="urn:microsoft.com/office/officeart/2005/8/layout/default"/>
    <dgm:cxn modelId="{941790AE-DFAE-4FCE-A5C5-887017FD7F67}" type="presOf" srcId="{8D68C7E4-BB88-4A21-960E-7C4C9860F1CA}" destId="{A5D3357F-BB48-41DE-82E3-C26EE78405F7}" srcOrd="0" destOrd="1" presId="urn:microsoft.com/office/officeart/2005/8/layout/default"/>
    <dgm:cxn modelId="{0B179DAE-C391-421B-BB93-3F09E37AC727}" srcId="{DA5855BC-57AE-4247-BCA1-8F6427AE5034}" destId="{376E504F-4213-4E09-83B6-7CB9A1802AED}" srcOrd="7" destOrd="0" parTransId="{252D76B9-1D5D-4912-8DFA-44F5B6DDA7B4}" sibTransId="{8DE376A8-A677-4231-9191-59AEBFEACD06}"/>
    <dgm:cxn modelId="{DC3D60BC-1EEB-4815-9320-3DA82E33530E}" type="presOf" srcId="{99B0DD36-8C37-47F0-AB37-4CC9750BA7E3}" destId="{65D556E3-1F2A-424C-91BC-7F96BFB30DE9}" srcOrd="0" destOrd="0" presId="urn:microsoft.com/office/officeart/2005/8/layout/default"/>
    <dgm:cxn modelId="{1C099EBC-5C52-4AD4-A771-97B9EE7E2646}" srcId="{376E504F-4213-4E09-83B6-7CB9A1802AED}" destId="{8D68C7E4-BB88-4A21-960E-7C4C9860F1CA}" srcOrd="0" destOrd="0" parTransId="{0B6F9573-21A2-4893-A2C4-C569E280F906}" sibTransId="{31337AB0-6E44-4110-83D7-DDB67A3FCFC0}"/>
    <dgm:cxn modelId="{195105BE-4547-4E7F-B68D-8B7EFBAEC824}" type="presOf" srcId="{8F1C62AD-888E-4CF0-AC62-65FBF732BA08}" destId="{2C1457BA-2226-4058-B7BF-12A0B4299262}" srcOrd="0" destOrd="0" presId="urn:microsoft.com/office/officeart/2005/8/layout/default"/>
    <dgm:cxn modelId="{7DC420C1-8FCC-45C0-923D-4E6AFFA8D837}" srcId="{DA5855BC-57AE-4247-BCA1-8F6427AE5034}" destId="{99B0DD36-8C37-47F0-AB37-4CC9750BA7E3}" srcOrd="0" destOrd="0" parTransId="{389D50F9-55E3-4A2E-BCAC-4C593D4B2EC8}" sibTransId="{F0275000-C4AB-47A8-BD4E-01C764680160}"/>
    <dgm:cxn modelId="{B3A0A5CF-DB47-435A-9336-409C4540C82F}" srcId="{DA5855BC-57AE-4247-BCA1-8F6427AE5034}" destId="{8F1C62AD-888E-4CF0-AC62-65FBF732BA08}" srcOrd="6" destOrd="0" parTransId="{E2026240-3756-45A8-88AE-E6EF6D9F1A7A}" sibTransId="{FEBEC2FD-271D-4253-A8AF-3106488C08B7}"/>
    <dgm:cxn modelId="{BC4E54D1-5DC6-4B81-8123-928A231E9129}" srcId="{DA5855BC-57AE-4247-BCA1-8F6427AE5034}" destId="{8C84F5EE-BBFF-4C55-9267-6E841EF1B2FD}" srcOrd="4" destOrd="0" parTransId="{4593FF60-9CC9-4F1E-AF37-1501AADECFAD}" sibTransId="{5C489207-E422-41ED-B17C-780B2D73DAE6}"/>
    <dgm:cxn modelId="{1C1BE4EF-B50D-4F54-8348-8F452BFB2091}" type="presParOf" srcId="{093A4277-1F4F-415F-A720-4079E29FDC4C}" destId="{65D556E3-1F2A-424C-91BC-7F96BFB30DE9}" srcOrd="0" destOrd="0" presId="urn:microsoft.com/office/officeart/2005/8/layout/default"/>
    <dgm:cxn modelId="{81DC327A-C862-46F6-A6D6-B8C1F26F6E63}" type="presParOf" srcId="{093A4277-1F4F-415F-A720-4079E29FDC4C}" destId="{C8A21734-4CD7-4C45-A88F-77F3187E5B9F}" srcOrd="1" destOrd="0" presId="urn:microsoft.com/office/officeart/2005/8/layout/default"/>
    <dgm:cxn modelId="{E01EE900-6FCA-4734-A2E2-473ED91A2B11}" type="presParOf" srcId="{093A4277-1F4F-415F-A720-4079E29FDC4C}" destId="{374A81A9-5523-4EF5-AF1C-82EF1D4E0734}" srcOrd="2" destOrd="0" presId="urn:microsoft.com/office/officeart/2005/8/layout/default"/>
    <dgm:cxn modelId="{C86D8692-3969-4854-B0F3-9C0ABC8ECF44}" type="presParOf" srcId="{093A4277-1F4F-415F-A720-4079E29FDC4C}" destId="{0E890B36-CB9C-4BF2-BE41-A6F20580C666}" srcOrd="3" destOrd="0" presId="urn:microsoft.com/office/officeart/2005/8/layout/default"/>
    <dgm:cxn modelId="{202B8B11-9B17-4908-9203-B5533671191D}" type="presParOf" srcId="{093A4277-1F4F-415F-A720-4079E29FDC4C}" destId="{7A40B942-3E1F-460C-B7E1-3D8F74301BEC}" srcOrd="4" destOrd="0" presId="urn:microsoft.com/office/officeart/2005/8/layout/default"/>
    <dgm:cxn modelId="{B438CF71-B6F7-4B53-8C28-12298CDC834C}" type="presParOf" srcId="{093A4277-1F4F-415F-A720-4079E29FDC4C}" destId="{F977AABB-0A04-4263-8A47-6F6E0298FA1E}" srcOrd="5" destOrd="0" presId="urn:microsoft.com/office/officeart/2005/8/layout/default"/>
    <dgm:cxn modelId="{804ABF8D-5536-4C38-B26B-AC68C4DE38F5}" type="presParOf" srcId="{093A4277-1F4F-415F-A720-4079E29FDC4C}" destId="{84BBA986-CC22-487A-BC19-23411409831D}" srcOrd="6" destOrd="0" presId="urn:microsoft.com/office/officeart/2005/8/layout/default"/>
    <dgm:cxn modelId="{22E2A974-F3B5-4379-83A7-0FF7F8D420F6}" type="presParOf" srcId="{093A4277-1F4F-415F-A720-4079E29FDC4C}" destId="{DD5BA437-A334-4224-B59D-344228B5C755}" srcOrd="7" destOrd="0" presId="urn:microsoft.com/office/officeart/2005/8/layout/default"/>
    <dgm:cxn modelId="{46037735-942C-469D-AAE2-4106975993E0}" type="presParOf" srcId="{093A4277-1F4F-415F-A720-4079E29FDC4C}" destId="{11C06581-B246-452F-9C3F-11813726A546}" srcOrd="8" destOrd="0" presId="urn:microsoft.com/office/officeart/2005/8/layout/default"/>
    <dgm:cxn modelId="{FB19526A-E845-4EF2-8524-95D3CB55A062}" type="presParOf" srcId="{093A4277-1F4F-415F-A720-4079E29FDC4C}" destId="{9EA3C950-5991-4415-AF3C-7DF8138F4744}" srcOrd="9" destOrd="0" presId="urn:microsoft.com/office/officeart/2005/8/layout/default"/>
    <dgm:cxn modelId="{79006D1E-91E8-4A14-B870-0E507B8A0849}" type="presParOf" srcId="{093A4277-1F4F-415F-A720-4079E29FDC4C}" destId="{2A7E1C7A-9679-4B38-88D4-729AC4E915D5}" srcOrd="10" destOrd="0" presId="urn:microsoft.com/office/officeart/2005/8/layout/default"/>
    <dgm:cxn modelId="{591971FA-C429-4D5E-9694-0CC6AC9A27D5}" type="presParOf" srcId="{093A4277-1F4F-415F-A720-4079E29FDC4C}" destId="{CBE72582-851D-43C6-AE52-4379EE409552}" srcOrd="11" destOrd="0" presId="urn:microsoft.com/office/officeart/2005/8/layout/default"/>
    <dgm:cxn modelId="{2B53A731-BACC-487A-969E-42816B9A3574}" type="presParOf" srcId="{093A4277-1F4F-415F-A720-4079E29FDC4C}" destId="{2C1457BA-2226-4058-B7BF-12A0B4299262}" srcOrd="12" destOrd="0" presId="urn:microsoft.com/office/officeart/2005/8/layout/default"/>
    <dgm:cxn modelId="{4F42BAA7-359F-4F08-95E9-E8784943F77B}" type="presParOf" srcId="{093A4277-1F4F-415F-A720-4079E29FDC4C}" destId="{6DB708BF-1994-43FA-A30B-BD22E66CB71E}" srcOrd="13" destOrd="0" presId="urn:microsoft.com/office/officeart/2005/8/layout/default"/>
    <dgm:cxn modelId="{797AE11E-C8B6-4C7D-8509-4BBAE801045A}" type="presParOf" srcId="{093A4277-1F4F-415F-A720-4079E29FDC4C}" destId="{A5D3357F-BB48-41DE-82E3-C26EE78405F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82912-F606-42F9-9011-62A56D8C9C73}"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415EB60B-2CA9-4758-ACE3-F8E95F329C16}">
      <dgm:prSet/>
      <dgm:spPr/>
      <dgm:t>
        <a:bodyPr/>
        <a:lstStyle/>
        <a:p>
          <a:r>
            <a:rPr lang="en-US"/>
            <a:t>This code snippet utilizes H2O, a machine learning platform, to predict flight delays.</a:t>
          </a:r>
        </a:p>
      </dgm:t>
    </dgm:pt>
    <dgm:pt modelId="{F37743A3-3D3C-464D-AE16-65B6620CCBBB}" type="parTrans" cxnId="{0FBE99CC-FC94-4750-89F1-88D9B957A9EB}">
      <dgm:prSet/>
      <dgm:spPr/>
      <dgm:t>
        <a:bodyPr/>
        <a:lstStyle/>
        <a:p>
          <a:endParaRPr lang="en-US"/>
        </a:p>
      </dgm:t>
    </dgm:pt>
    <dgm:pt modelId="{81A39A24-CD0C-48AD-B986-039B8041204A}" type="sibTrans" cxnId="{0FBE99CC-FC94-4750-89F1-88D9B957A9EB}">
      <dgm:prSet/>
      <dgm:spPr/>
      <dgm:t>
        <a:bodyPr/>
        <a:lstStyle/>
        <a:p>
          <a:endParaRPr lang="en-US"/>
        </a:p>
      </dgm:t>
    </dgm:pt>
    <dgm:pt modelId="{C879D8F7-8975-4543-9AD9-535618C1E03F}">
      <dgm:prSet/>
      <dgm:spPr/>
      <dgm:t>
        <a:bodyPr/>
        <a:lstStyle/>
        <a:p>
          <a:r>
            <a:rPr lang="en-US"/>
            <a:t>It begins by initializing H2O and converting the input data from a pandas DataFrame to an H2OFrame.</a:t>
          </a:r>
        </a:p>
      </dgm:t>
    </dgm:pt>
    <dgm:pt modelId="{77A9F635-2FA3-4C43-AA8B-B3C302583751}" type="parTrans" cxnId="{D26A03E8-07E1-4D9F-9D96-F98929A71A9E}">
      <dgm:prSet/>
      <dgm:spPr/>
      <dgm:t>
        <a:bodyPr/>
        <a:lstStyle/>
        <a:p>
          <a:endParaRPr lang="en-US"/>
        </a:p>
      </dgm:t>
    </dgm:pt>
    <dgm:pt modelId="{BFB95F92-64DB-466A-A19D-4EBB5D9C8C60}" type="sibTrans" cxnId="{D26A03E8-07E1-4D9F-9D96-F98929A71A9E}">
      <dgm:prSet/>
      <dgm:spPr/>
      <dgm:t>
        <a:bodyPr/>
        <a:lstStyle/>
        <a:p>
          <a:endParaRPr lang="en-US"/>
        </a:p>
      </dgm:t>
    </dgm:pt>
    <dgm:pt modelId="{E628E14A-0A64-4354-A0C1-46D8706389C5}">
      <dgm:prSet/>
      <dgm:spPr/>
      <dgm:t>
        <a:bodyPr/>
        <a:lstStyle/>
        <a:p>
          <a:r>
            <a:rPr lang="en-US"/>
            <a:t>The predictors and response variables are defined, including features such as total delay, weekend status, and additional categorical variables.</a:t>
          </a:r>
        </a:p>
      </dgm:t>
    </dgm:pt>
    <dgm:pt modelId="{348841DA-1133-4B5B-9ACE-9A32176ABBB6}" type="parTrans" cxnId="{BD908A3D-D6E5-44CD-9CA2-7924DF170BF4}">
      <dgm:prSet/>
      <dgm:spPr/>
      <dgm:t>
        <a:bodyPr/>
        <a:lstStyle/>
        <a:p>
          <a:endParaRPr lang="en-US"/>
        </a:p>
      </dgm:t>
    </dgm:pt>
    <dgm:pt modelId="{C4CB6613-70C1-473D-B01F-31B74F7C65AF}" type="sibTrans" cxnId="{BD908A3D-D6E5-44CD-9CA2-7924DF170BF4}">
      <dgm:prSet/>
      <dgm:spPr/>
      <dgm:t>
        <a:bodyPr/>
        <a:lstStyle/>
        <a:p>
          <a:endParaRPr lang="en-US"/>
        </a:p>
      </dgm:t>
    </dgm:pt>
    <dgm:pt modelId="{721A462E-366A-4526-970D-2563938B93DC}">
      <dgm:prSet/>
      <dgm:spPr/>
      <dgm:t>
        <a:bodyPr/>
        <a:lstStyle/>
        <a:p>
          <a:r>
            <a:rPr lang="en-US"/>
            <a:t>The dataset is split into training and validation sets, and a Random Forest model is trained on the training data.</a:t>
          </a:r>
        </a:p>
      </dgm:t>
    </dgm:pt>
    <dgm:pt modelId="{9D14633A-94E8-42CD-8558-D126749DA1BC}" type="parTrans" cxnId="{4157CFE6-EF55-4B5F-8054-A76751B610B3}">
      <dgm:prSet/>
      <dgm:spPr/>
      <dgm:t>
        <a:bodyPr/>
        <a:lstStyle/>
        <a:p>
          <a:endParaRPr lang="en-US"/>
        </a:p>
      </dgm:t>
    </dgm:pt>
    <dgm:pt modelId="{762EE1A5-E971-48B1-BD94-D64051552B1E}" type="sibTrans" cxnId="{4157CFE6-EF55-4B5F-8054-A76751B610B3}">
      <dgm:prSet/>
      <dgm:spPr/>
      <dgm:t>
        <a:bodyPr/>
        <a:lstStyle/>
        <a:p>
          <a:endParaRPr lang="en-US"/>
        </a:p>
      </dgm:t>
    </dgm:pt>
    <dgm:pt modelId="{44BD8411-14C7-4114-B548-A8E34380AA79}">
      <dgm:prSet/>
      <dgm:spPr/>
      <dgm:t>
        <a:bodyPr/>
        <a:lstStyle/>
        <a:p>
          <a:r>
            <a:rPr lang="en-US"/>
            <a:t>The model's performance is evaluated using the validation set, providing insights into its accuracy and predictive capabilities.</a:t>
          </a:r>
        </a:p>
      </dgm:t>
    </dgm:pt>
    <dgm:pt modelId="{1C9EE40D-2350-46AB-B557-459D188D8AD0}" type="parTrans" cxnId="{7453D755-3EF1-45DE-9CEE-48744A3B1EE0}">
      <dgm:prSet/>
      <dgm:spPr/>
      <dgm:t>
        <a:bodyPr/>
        <a:lstStyle/>
        <a:p>
          <a:endParaRPr lang="en-US"/>
        </a:p>
      </dgm:t>
    </dgm:pt>
    <dgm:pt modelId="{965B2074-0727-4D53-94F5-5A6D44B32D2B}" type="sibTrans" cxnId="{7453D755-3EF1-45DE-9CEE-48744A3B1EE0}">
      <dgm:prSet/>
      <dgm:spPr/>
      <dgm:t>
        <a:bodyPr/>
        <a:lstStyle/>
        <a:p>
          <a:endParaRPr lang="en-US"/>
        </a:p>
      </dgm:t>
    </dgm:pt>
    <dgm:pt modelId="{24DA3AF6-8443-4B12-A82C-124C3349C70E}">
      <dgm:prSet/>
      <dgm:spPr/>
      <dgm:t>
        <a:bodyPr/>
        <a:lstStyle/>
        <a:p>
          <a:r>
            <a:rPr lang="en-US"/>
            <a:t>This analysis facilitates the identification of factors contributing to flight delays and enables proactive measures to mitigate delays in the future.</a:t>
          </a:r>
        </a:p>
      </dgm:t>
    </dgm:pt>
    <dgm:pt modelId="{00ED3B04-9FA0-460C-8B70-7896D1B12BD2}" type="parTrans" cxnId="{8F5FFE46-83CC-4E2D-92D2-95AFCA66F8AF}">
      <dgm:prSet/>
      <dgm:spPr/>
      <dgm:t>
        <a:bodyPr/>
        <a:lstStyle/>
        <a:p>
          <a:endParaRPr lang="en-US"/>
        </a:p>
      </dgm:t>
    </dgm:pt>
    <dgm:pt modelId="{2450021D-F1CA-4579-B23A-5BCBB8564AB7}" type="sibTrans" cxnId="{8F5FFE46-83CC-4E2D-92D2-95AFCA66F8AF}">
      <dgm:prSet/>
      <dgm:spPr/>
      <dgm:t>
        <a:bodyPr/>
        <a:lstStyle/>
        <a:p>
          <a:endParaRPr lang="en-US"/>
        </a:p>
      </dgm:t>
    </dgm:pt>
    <dgm:pt modelId="{A70207DA-D310-473B-ABDA-E8A48049DE71}" type="pres">
      <dgm:prSet presAssocID="{9D582912-F606-42F9-9011-62A56D8C9C73}" presName="Name0" presStyleCnt="0">
        <dgm:presLayoutVars>
          <dgm:dir/>
          <dgm:resizeHandles val="exact"/>
        </dgm:presLayoutVars>
      </dgm:prSet>
      <dgm:spPr/>
    </dgm:pt>
    <dgm:pt modelId="{E364EC90-F421-468C-8E03-645DD2F783F4}" type="pres">
      <dgm:prSet presAssocID="{415EB60B-2CA9-4758-ACE3-F8E95F329C16}" presName="node" presStyleLbl="node1" presStyleIdx="0" presStyleCnt="6">
        <dgm:presLayoutVars>
          <dgm:bulletEnabled val="1"/>
        </dgm:presLayoutVars>
      </dgm:prSet>
      <dgm:spPr/>
    </dgm:pt>
    <dgm:pt modelId="{94976B6A-2F63-4ED5-BE07-E7355ED111EE}" type="pres">
      <dgm:prSet presAssocID="{81A39A24-CD0C-48AD-B986-039B8041204A}" presName="sibTrans" presStyleLbl="sibTrans1D1" presStyleIdx="0" presStyleCnt="5"/>
      <dgm:spPr/>
    </dgm:pt>
    <dgm:pt modelId="{C0A24730-0004-4DB0-BFF8-5D0DF0C4E881}" type="pres">
      <dgm:prSet presAssocID="{81A39A24-CD0C-48AD-B986-039B8041204A}" presName="connectorText" presStyleLbl="sibTrans1D1" presStyleIdx="0" presStyleCnt="5"/>
      <dgm:spPr/>
    </dgm:pt>
    <dgm:pt modelId="{ACBCB235-8455-4EB8-9D96-DFFF69CCD798}" type="pres">
      <dgm:prSet presAssocID="{C879D8F7-8975-4543-9AD9-535618C1E03F}" presName="node" presStyleLbl="node1" presStyleIdx="1" presStyleCnt="6">
        <dgm:presLayoutVars>
          <dgm:bulletEnabled val="1"/>
        </dgm:presLayoutVars>
      </dgm:prSet>
      <dgm:spPr/>
    </dgm:pt>
    <dgm:pt modelId="{044653C5-0748-44F1-8E80-F22C7C576FAD}" type="pres">
      <dgm:prSet presAssocID="{BFB95F92-64DB-466A-A19D-4EBB5D9C8C60}" presName="sibTrans" presStyleLbl="sibTrans1D1" presStyleIdx="1" presStyleCnt="5"/>
      <dgm:spPr/>
    </dgm:pt>
    <dgm:pt modelId="{12834CF6-5B19-4E5B-8F5E-DAF726D8AE26}" type="pres">
      <dgm:prSet presAssocID="{BFB95F92-64DB-466A-A19D-4EBB5D9C8C60}" presName="connectorText" presStyleLbl="sibTrans1D1" presStyleIdx="1" presStyleCnt="5"/>
      <dgm:spPr/>
    </dgm:pt>
    <dgm:pt modelId="{5011C539-0236-40C5-8105-8F652A3207C9}" type="pres">
      <dgm:prSet presAssocID="{E628E14A-0A64-4354-A0C1-46D8706389C5}" presName="node" presStyleLbl="node1" presStyleIdx="2" presStyleCnt="6">
        <dgm:presLayoutVars>
          <dgm:bulletEnabled val="1"/>
        </dgm:presLayoutVars>
      </dgm:prSet>
      <dgm:spPr/>
    </dgm:pt>
    <dgm:pt modelId="{F1D58556-26E6-400B-8301-EBFE03FF1C43}" type="pres">
      <dgm:prSet presAssocID="{C4CB6613-70C1-473D-B01F-31B74F7C65AF}" presName="sibTrans" presStyleLbl="sibTrans1D1" presStyleIdx="2" presStyleCnt="5"/>
      <dgm:spPr/>
    </dgm:pt>
    <dgm:pt modelId="{D0033AD6-67A5-4307-8B1B-1F70884D7C54}" type="pres">
      <dgm:prSet presAssocID="{C4CB6613-70C1-473D-B01F-31B74F7C65AF}" presName="connectorText" presStyleLbl="sibTrans1D1" presStyleIdx="2" presStyleCnt="5"/>
      <dgm:spPr/>
    </dgm:pt>
    <dgm:pt modelId="{864AFDA8-0476-43B5-B9BC-701C67D190A0}" type="pres">
      <dgm:prSet presAssocID="{721A462E-366A-4526-970D-2563938B93DC}" presName="node" presStyleLbl="node1" presStyleIdx="3" presStyleCnt="6">
        <dgm:presLayoutVars>
          <dgm:bulletEnabled val="1"/>
        </dgm:presLayoutVars>
      </dgm:prSet>
      <dgm:spPr/>
    </dgm:pt>
    <dgm:pt modelId="{121DD58E-9CEE-4B04-B585-14AF49650D3D}" type="pres">
      <dgm:prSet presAssocID="{762EE1A5-E971-48B1-BD94-D64051552B1E}" presName="sibTrans" presStyleLbl="sibTrans1D1" presStyleIdx="3" presStyleCnt="5"/>
      <dgm:spPr/>
    </dgm:pt>
    <dgm:pt modelId="{DB59DFF6-F1BE-4A84-80BC-B0241D5FD829}" type="pres">
      <dgm:prSet presAssocID="{762EE1A5-E971-48B1-BD94-D64051552B1E}" presName="connectorText" presStyleLbl="sibTrans1D1" presStyleIdx="3" presStyleCnt="5"/>
      <dgm:spPr/>
    </dgm:pt>
    <dgm:pt modelId="{9D33266A-EE3C-4BB9-89E4-2F78793EACB7}" type="pres">
      <dgm:prSet presAssocID="{44BD8411-14C7-4114-B548-A8E34380AA79}" presName="node" presStyleLbl="node1" presStyleIdx="4" presStyleCnt="6">
        <dgm:presLayoutVars>
          <dgm:bulletEnabled val="1"/>
        </dgm:presLayoutVars>
      </dgm:prSet>
      <dgm:spPr/>
    </dgm:pt>
    <dgm:pt modelId="{60B401EA-87E2-4DC7-99AA-36A57F5DD752}" type="pres">
      <dgm:prSet presAssocID="{965B2074-0727-4D53-94F5-5A6D44B32D2B}" presName="sibTrans" presStyleLbl="sibTrans1D1" presStyleIdx="4" presStyleCnt="5"/>
      <dgm:spPr/>
    </dgm:pt>
    <dgm:pt modelId="{1ECE5C77-D23D-4B2A-AE2D-C3CD3B710772}" type="pres">
      <dgm:prSet presAssocID="{965B2074-0727-4D53-94F5-5A6D44B32D2B}" presName="connectorText" presStyleLbl="sibTrans1D1" presStyleIdx="4" presStyleCnt="5"/>
      <dgm:spPr/>
    </dgm:pt>
    <dgm:pt modelId="{BF68C468-18BE-4001-AA28-1A6AF650244B}" type="pres">
      <dgm:prSet presAssocID="{24DA3AF6-8443-4B12-A82C-124C3349C70E}" presName="node" presStyleLbl="node1" presStyleIdx="5" presStyleCnt="6">
        <dgm:presLayoutVars>
          <dgm:bulletEnabled val="1"/>
        </dgm:presLayoutVars>
      </dgm:prSet>
      <dgm:spPr/>
    </dgm:pt>
  </dgm:ptLst>
  <dgm:cxnLst>
    <dgm:cxn modelId="{2339D309-380C-4DC6-8C99-E53E9E61A926}" type="presOf" srcId="{965B2074-0727-4D53-94F5-5A6D44B32D2B}" destId="{1ECE5C77-D23D-4B2A-AE2D-C3CD3B710772}" srcOrd="1" destOrd="0" presId="urn:microsoft.com/office/officeart/2016/7/layout/RepeatingBendingProcessNew"/>
    <dgm:cxn modelId="{27D1EF26-91C0-4602-8B09-989843C63165}" type="presOf" srcId="{762EE1A5-E971-48B1-BD94-D64051552B1E}" destId="{DB59DFF6-F1BE-4A84-80BC-B0241D5FD829}" srcOrd="1" destOrd="0" presId="urn:microsoft.com/office/officeart/2016/7/layout/RepeatingBendingProcessNew"/>
    <dgm:cxn modelId="{3123B327-881D-4E83-BE1E-7CFC8E435EA3}" type="presOf" srcId="{C4CB6613-70C1-473D-B01F-31B74F7C65AF}" destId="{F1D58556-26E6-400B-8301-EBFE03FF1C43}" srcOrd="0" destOrd="0" presId="urn:microsoft.com/office/officeart/2016/7/layout/RepeatingBendingProcessNew"/>
    <dgm:cxn modelId="{BD908A3D-D6E5-44CD-9CA2-7924DF170BF4}" srcId="{9D582912-F606-42F9-9011-62A56D8C9C73}" destId="{E628E14A-0A64-4354-A0C1-46D8706389C5}" srcOrd="2" destOrd="0" parTransId="{348841DA-1133-4B5B-9ACE-9A32176ABBB6}" sibTransId="{C4CB6613-70C1-473D-B01F-31B74F7C65AF}"/>
    <dgm:cxn modelId="{8F5FFE46-83CC-4E2D-92D2-95AFCA66F8AF}" srcId="{9D582912-F606-42F9-9011-62A56D8C9C73}" destId="{24DA3AF6-8443-4B12-A82C-124C3349C70E}" srcOrd="5" destOrd="0" parTransId="{00ED3B04-9FA0-460C-8B70-7896D1B12BD2}" sibTransId="{2450021D-F1CA-4579-B23A-5BCBB8564AB7}"/>
    <dgm:cxn modelId="{2FF59567-77A6-4583-AD65-5B4F5F349FC1}" type="presOf" srcId="{E628E14A-0A64-4354-A0C1-46D8706389C5}" destId="{5011C539-0236-40C5-8105-8F652A3207C9}" srcOrd="0" destOrd="0" presId="urn:microsoft.com/office/officeart/2016/7/layout/RepeatingBendingProcessNew"/>
    <dgm:cxn modelId="{8DE35875-CCF3-4682-A1C6-37900322483E}" type="presOf" srcId="{44BD8411-14C7-4114-B548-A8E34380AA79}" destId="{9D33266A-EE3C-4BB9-89E4-2F78793EACB7}" srcOrd="0" destOrd="0" presId="urn:microsoft.com/office/officeart/2016/7/layout/RepeatingBendingProcessNew"/>
    <dgm:cxn modelId="{7453D755-3EF1-45DE-9CEE-48744A3B1EE0}" srcId="{9D582912-F606-42F9-9011-62A56D8C9C73}" destId="{44BD8411-14C7-4114-B548-A8E34380AA79}" srcOrd="4" destOrd="0" parTransId="{1C9EE40D-2350-46AB-B557-459D188D8AD0}" sibTransId="{965B2074-0727-4D53-94F5-5A6D44B32D2B}"/>
    <dgm:cxn modelId="{EF669D94-1C33-4EF4-84BA-F412A046DA98}" type="presOf" srcId="{24DA3AF6-8443-4B12-A82C-124C3349C70E}" destId="{BF68C468-18BE-4001-AA28-1A6AF650244B}" srcOrd="0" destOrd="0" presId="urn:microsoft.com/office/officeart/2016/7/layout/RepeatingBendingProcessNew"/>
    <dgm:cxn modelId="{39F8A097-7A69-47A7-AC5E-E6375EA7E2FA}" type="presOf" srcId="{965B2074-0727-4D53-94F5-5A6D44B32D2B}" destId="{60B401EA-87E2-4DC7-99AA-36A57F5DD752}" srcOrd="0" destOrd="0" presId="urn:microsoft.com/office/officeart/2016/7/layout/RepeatingBendingProcessNew"/>
    <dgm:cxn modelId="{7C6F2C9C-8FD2-4DE5-BC25-9BA885403BB0}" type="presOf" srcId="{9D582912-F606-42F9-9011-62A56D8C9C73}" destId="{A70207DA-D310-473B-ABDA-E8A48049DE71}" srcOrd="0" destOrd="0" presId="urn:microsoft.com/office/officeart/2016/7/layout/RepeatingBendingProcessNew"/>
    <dgm:cxn modelId="{7500FBB1-617E-452F-859A-CD0502342B4E}" type="presOf" srcId="{762EE1A5-E971-48B1-BD94-D64051552B1E}" destId="{121DD58E-9CEE-4B04-B585-14AF49650D3D}" srcOrd="0" destOrd="0" presId="urn:microsoft.com/office/officeart/2016/7/layout/RepeatingBendingProcessNew"/>
    <dgm:cxn modelId="{91B2DBBD-C580-4E74-B206-020C198884AA}" type="presOf" srcId="{415EB60B-2CA9-4758-ACE3-F8E95F329C16}" destId="{E364EC90-F421-468C-8E03-645DD2F783F4}" srcOrd="0" destOrd="0" presId="urn:microsoft.com/office/officeart/2016/7/layout/RepeatingBendingProcessNew"/>
    <dgm:cxn modelId="{D847CCC3-B673-43E4-8340-B392302989F7}" type="presOf" srcId="{81A39A24-CD0C-48AD-B986-039B8041204A}" destId="{94976B6A-2F63-4ED5-BE07-E7355ED111EE}" srcOrd="0" destOrd="0" presId="urn:microsoft.com/office/officeart/2016/7/layout/RepeatingBendingProcessNew"/>
    <dgm:cxn modelId="{0FBE99CC-FC94-4750-89F1-88D9B957A9EB}" srcId="{9D582912-F606-42F9-9011-62A56D8C9C73}" destId="{415EB60B-2CA9-4758-ACE3-F8E95F329C16}" srcOrd="0" destOrd="0" parTransId="{F37743A3-3D3C-464D-AE16-65B6620CCBBB}" sibTransId="{81A39A24-CD0C-48AD-B986-039B8041204A}"/>
    <dgm:cxn modelId="{036685CF-4048-450C-86A1-EB0AD79EB37B}" type="presOf" srcId="{C879D8F7-8975-4543-9AD9-535618C1E03F}" destId="{ACBCB235-8455-4EB8-9D96-DFFF69CCD798}" srcOrd="0" destOrd="0" presId="urn:microsoft.com/office/officeart/2016/7/layout/RepeatingBendingProcessNew"/>
    <dgm:cxn modelId="{37B3BED1-4B52-46C1-9916-658830CB6B09}" type="presOf" srcId="{81A39A24-CD0C-48AD-B986-039B8041204A}" destId="{C0A24730-0004-4DB0-BFF8-5D0DF0C4E881}" srcOrd="1" destOrd="0" presId="urn:microsoft.com/office/officeart/2016/7/layout/RepeatingBendingProcessNew"/>
    <dgm:cxn modelId="{1AC2A6D3-0386-4942-991A-10B44E2C162F}" type="presOf" srcId="{BFB95F92-64DB-466A-A19D-4EBB5D9C8C60}" destId="{044653C5-0748-44F1-8E80-F22C7C576FAD}" srcOrd="0" destOrd="0" presId="urn:microsoft.com/office/officeart/2016/7/layout/RepeatingBendingProcessNew"/>
    <dgm:cxn modelId="{4157CFE6-EF55-4B5F-8054-A76751B610B3}" srcId="{9D582912-F606-42F9-9011-62A56D8C9C73}" destId="{721A462E-366A-4526-970D-2563938B93DC}" srcOrd="3" destOrd="0" parTransId="{9D14633A-94E8-42CD-8558-D126749DA1BC}" sibTransId="{762EE1A5-E971-48B1-BD94-D64051552B1E}"/>
    <dgm:cxn modelId="{D26A03E8-07E1-4D9F-9D96-F98929A71A9E}" srcId="{9D582912-F606-42F9-9011-62A56D8C9C73}" destId="{C879D8F7-8975-4543-9AD9-535618C1E03F}" srcOrd="1" destOrd="0" parTransId="{77A9F635-2FA3-4C43-AA8B-B3C302583751}" sibTransId="{BFB95F92-64DB-466A-A19D-4EBB5D9C8C60}"/>
    <dgm:cxn modelId="{14FC9CF6-AEA6-40EB-AEDE-8623702FACB8}" type="presOf" srcId="{721A462E-366A-4526-970D-2563938B93DC}" destId="{864AFDA8-0476-43B5-B9BC-701C67D190A0}" srcOrd="0" destOrd="0" presId="urn:microsoft.com/office/officeart/2016/7/layout/RepeatingBendingProcessNew"/>
    <dgm:cxn modelId="{5450DAFA-3A4A-4771-AB76-B4594D31D83D}" type="presOf" srcId="{BFB95F92-64DB-466A-A19D-4EBB5D9C8C60}" destId="{12834CF6-5B19-4E5B-8F5E-DAF726D8AE26}" srcOrd="1" destOrd="0" presId="urn:microsoft.com/office/officeart/2016/7/layout/RepeatingBendingProcessNew"/>
    <dgm:cxn modelId="{991D21FD-4E0B-4C0B-8B3C-7FAFC5BB8CAD}" type="presOf" srcId="{C4CB6613-70C1-473D-B01F-31B74F7C65AF}" destId="{D0033AD6-67A5-4307-8B1B-1F70884D7C54}" srcOrd="1" destOrd="0" presId="urn:microsoft.com/office/officeart/2016/7/layout/RepeatingBendingProcessNew"/>
    <dgm:cxn modelId="{94E95639-9836-4448-B619-6C7848E50597}" type="presParOf" srcId="{A70207DA-D310-473B-ABDA-E8A48049DE71}" destId="{E364EC90-F421-468C-8E03-645DD2F783F4}" srcOrd="0" destOrd="0" presId="urn:microsoft.com/office/officeart/2016/7/layout/RepeatingBendingProcessNew"/>
    <dgm:cxn modelId="{065E75CE-12BF-4172-B0A7-6D98928581A6}" type="presParOf" srcId="{A70207DA-D310-473B-ABDA-E8A48049DE71}" destId="{94976B6A-2F63-4ED5-BE07-E7355ED111EE}" srcOrd="1" destOrd="0" presId="urn:microsoft.com/office/officeart/2016/7/layout/RepeatingBendingProcessNew"/>
    <dgm:cxn modelId="{1FF0B67E-68AD-465B-B7E8-1D606AE7E30A}" type="presParOf" srcId="{94976B6A-2F63-4ED5-BE07-E7355ED111EE}" destId="{C0A24730-0004-4DB0-BFF8-5D0DF0C4E881}" srcOrd="0" destOrd="0" presId="urn:microsoft.com/office/officeart/2016/7/layout/RepeatingBendingProcessNew"/>
    <dgm:cxn modelId="{D235CD05-2A08-49A4-A6D5-F9C4432110F6}" type="presParOf" srcId="{A70207DA-D310-473B-ABDA-E8A48049DE71}" destId="{ACBCB235-8455-4EB8-9D96-DFFF69CCD798}" srcOrd="2" destOrd="0" presId="urn:microsoft.com/office/officeart/2016/7/layout/RepeatingBendingProcessNew"/>
    <dgm:cxn modelId="{A822A3F3-5912-4416-938C-CCBA99EA0DA6}" type="presParOf" srcId="{A70207DA-D310-473B-ABDA-E8A48049DE71}" destId="{044653C5-0748-44F1-8E80-F22C7C576FAD}" srcOrd="3" destOrd="0" presId="urn:microsoft.com/office/officeart/2016/7/layout/RepeatingBendingProcessNew"/>
    <dgm:cxn modelId="{36970D05-A535-49FC-A380-3F450B50EA80}" type="presParOf" srcId="{044653C5-0748-44F1-8E80-F22C7C576FAD}" destId="{12834CF6-5B19-4E5B-8F5E-DAF726D8AE26}" srcOrd="0" destOrd="0" presId="urn:microsoft.com/office/officeart/2016/7/layout/RepeatingBendingProcessNew"/>
    <dgm:cxn modelId="{8AAEFE3D-E96D-46E5-82F9-BB9848D0F86E}" type="presParOf" srcId="{A70207DA-D310-473B-ABDA-E8A48049DE71}" destId="{5011C539-0236-40C5-8105-8F652A3207C9}" srcOrd="4" destOrd="0" presId="urn:microsoft.com/office/officeart/2016/7/layout/RepeatingBendingProcessNew"/>
    <dgm:cxn modelId="{7D1BB326-5E9A-4E5F-BEE9-87A4A81B9F88}" type="presParOf" srcId="{A70207DA-D310-473B-ABDA-E8A48049DE71}" destId="{F1D58556-26E6-400B-8301-EBFE03FF1C43}" srcOrd="5" destOrd="0" presId="urn:microsoft.com/office/officeart/2016/7/layout/RepeatingBendingProcessNew"/>
    <dgm:cxn modelId="{CE551196-212A-4633-9ED9-46EB986E0291}" type="presParOf" srcId="{F1D58556-26E6-400B-8301-EBFE03FF1C43}" destId="{D0033AD6-67A5-4307-8B1B-1F70884D7C54}" srcOrd="0" destOrd="0" presId="urn:microsoft.com/office/officeart/2016/7/layout/RepeatingBendingProcessNew"/>
    <dgm:cxn modelId="{4B4B146E-44FF-47D9-ADA0-CC9787E1D879}" type="presParOf" srcId="{A70207DA-D310-473B-ABDA-E8A48049DE71}" destId="{864AFDA8-0476-43B5-B9BC-701C67D190A0}" srcOrd="6" destOrd="0" presId="urn:microsoft.com/office/officeart/2016/7/layout/RepeatingBendingProcessNew"/>
    <dgm:cxn modelId="{0332D6C5-06B6-4EB6-B5F8-01C752448691}" type="presParOf" srcId="{A70207DA-D310-473B-ABDA-E8A48049DE71}" destId="{121DD58E-9CEE-4B04-B585-14AF49650D3D}" srcOrd="7" destOrd="0" presId="urn:microsoft.com/office/officeart/2016/7/layout/RepeatingBendingProcessNew"/>
    <dgm:cxn modelId="{A296FC8C-A37B-4354-8763-6F137A9304BF}" type="presParOf" srcId="{121DD58E-9CEE-4B04-B585-14AF49650D3D}" destId="{DB59DFF6-F1BE-4A84-80BC-B0241D5FD829}" srcOrd="0" destOrd="0" presId="urn:microsoft.com/office/officeart/2016/7/layout/RepeatingBendingProcessNew"/>
    <dgm:cxn modelId="{A4D87096-7310-44C5-BEE7-1AD2F8AB1C80}" type="presParOf" srcId="{A70207DA-D310-473B-ABDA-E8A48049DE71}" destId="{9D33266A-EE3C-4BB9-89E4-2F78793EACB7}" srcOrd="8" destOrd="0" presId="urn:microsoft.com/office/officeart/2016/7/layout/RepeatingBendingProcessNew"/>
    <dgm:cxn modelId="{7C44650E-7891-4F36-AC5A-5F408EB62F68}" type="presParOf" srcId="{A70207DA-D310-473B-ABDA-E8A48049DE71}" destId="{60B401EA-87E2-4DC7-99AA-36A57F5DD752}" srcOrd="9" destOrd="0" presId="urn:microsoft.com/office/officeart/2016/7/layout/RepeatingBendingProcessNew"/>
    <dgm:cxn modelId="{B4BA3332-07DE-4120-A296-FEC6F26319DD}" type="presParOf" srcId="{60B401EA-87E2-4DC7-99AA-36A57F5DD752}" destId="{1ECE5C77-D23D-4B2A-AE2D-C3CD3B710772}" srcOrd="0" destOrd="0" presId="urn:microsoft.com/office/officeart/2016/7/layout/RepeatingBendingProcessNew"/>
    <dgm:cxn modelId="{330F1209-30D4-46A0-B7BA-97B47403489F}" type="presParOf" srcId="{A70207DA-D310-473B-ABDA-E8A48049DE71}" destId="{BF68C468-18BE-4001-AA28-1A6AF650244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FDF872-C8BC-45DE-A870-C3793D3BF4C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22561E-C830-43EA-A92D-5D9C4634B0FD}">
      <dgm:prSet/>
      <dgm:spPr/>
      <dgm:t>
        <a:bodyPr/>
        <a:lstStyle/>
        <a:p>
          <a:pPr>
            <a:lnSpc>
              <a:spcPct val="100000"/>
            </a:lnSpc>
          </a:pPr>
          <a:r>
            <a:rPr lang="en-US"/>
            <a:t>We found out that there are many factors that contribute to delays</a:t>
          </a:r>
        </a:p>
      </dgm:t>
    </dgm:pt>
    <dgm:pt modelId="{B8560960-2D24-4EB8-8B6E-D518FE7E7509}" type="parTrans" cxnId="{6FCBAEFB-8FE3-440E-B0D2-1C3DB51FF7A4}">
      <dgm:prSet/>
      <dgm:spPr/>
      <dgm:t>
        <a:bodyPr/>
        <a:lstStyle/>
        <a:p>
          <a:endParaRPr lang="en-US"/>
        </a:p>
      </dgm:t>
    </dgm:pt>
    <dgm:pt modelId="{F1DFB760-2B17-49FB-A5B6-A712002D2600}" type="sibTrans" cxnId="{6FCBAEFB-8FE3-440E-B0D2-1C3DB51FF7A4}">
      <dgm:prSet/>
      <dgm:spPr/>
      <dgm:t>
        <a:bodyPr/>
        <a:lstStyle/>
        <a:p>
          <a:endParaRPr lang="en-US"/>
        </a:p>
      </dgm:t>
    </dgm:pt>
    <dgm:pt modelId="{A888FA59-3EEF-4A98-B1C3-5327BD420752}">
      <dgm:prSet/>
      <dgm:spPr/>
      <dgm:t>
        <a:bodyPr/>
        <a:lstStyle/>
        <a:p>
          <a:pPr>
            <a:lnSpc>
              <a:spcPct val="100000"/>
            </a:lnSpc>
          </a:pPr>
          <a:r>
            <a:rPr lang="en-US"/>
            <a:t>Due to the lack of Bias in our data, we were able to find what caused the biggest delays in our classification model, Route</a:t>
          </a:r>
        </a:p>
      </dgm:t>
    </dgm:pt>
    <dgm:pt modelId="{11341275-5D8D-4295-BB19-6379C5707914}" type="parTrans" cxnId="{71739969-A332-4F3F-BCDE-BFCB1B4B5C84}">
      <dgm:prSet/>
      <dgm:spPr/>
      <dgm:t>
        <a:bodyPr/>
        <a:lstStyle/>
        <a:p>
          <a:endParaRPr lang="en-US"/>
        </a:p>
      </dgm:t>
    </dgm:pt>
    <dgm:pt modelId="{49E99382-1918-4064-ACA1-FBD0363F81C3}" type="sibTrans" cxnId="{71739969-A332-4F3F-BCDE-BFCB1B4B5C84}">
      <dgm:prSet/>
      <dgm:spPr/>
      <dgm:t>
        <a:bodyPr/>
        <a:lstStyle/>
        <a:p>
          <a:endParaRPr lang="en-US"/>
        </a:p>
      </dgm:t>
    </dgm:pt>
    <dgm:pt modelId="{9BB01619-C779-41D4-B667-956906E074BC}">
      <dgm:prSet/>
      <dgm:spPr/>
      <dgm:t>
        <a:bodyPr/>
        <a:lstStyle/>
        <a:p>
          <a:pPr>
            <a:lnSpc>
              <a:spcPct val="100000"/>
            </a:lnSpc>
          </a:pPr>
          <a:r>
            <a:rPr lang="en-US"/>
            <a:t>This makes sense as airports like JFK have  holding patterns which are caused by congestion.</a:t>
          </a:r>
        </a:p>
      </dgm:t>
    </dgm:pt>
    <dgm:pt modelId="{B59295B0-529E-425C-A682-C6F45E726FD3}" type="parTrans" cxnId="{FA08FE65-C365-4D86-AE28-62C95A044147}">
      <dgm:prSet/>
      <dgm:spPr/>
      <dgm:t>
        <a:bodyPr/>
        <a:lstStyle/>
        <a:p>
          <a:endParaRPr lang="en-US"/>
        </a:p>
      </dgm:t>
    </dgm:pt>
    <dgm:pt modelId="{99FE09B9-39DB-4B7A-B505-7617A4882F5D}" type="sibTrans" cxnId="{FA08FE65-C365-4D86-AE28-62C95A044147}">
      <dgm:prSet/>
      <dgm:spPr/>
      <dgm:t>
        <a:bodyPr/>
        <a:lstStyle/>
        <a:p>
          <a:endParaRPr lang="en-US"/>
        </a:p>
      </dgm:t>
    </dgm:pt>
    <dgm:pt modelId="{575FFC16-5336-44BE-A9D8-FA7F34759D26}">
      <dgm:prSet/>
      <dgm:spPr/>
      <dgm:t>
        <a:bodyPr/>
        <a:lstStyle/>
        <a:p>
          <a:pPr>
            <a:lnSpc>
              <a:spcPct val="100000"/>
            </a:lnSpc>
          </a:pPr>
          <a:r>
            <a:rPr lang="en-US"/>
            <a:t>Potential fixes for our clients include taking off from different airports </a:t>
          </a:r>
          <a:endParaRPr lang="en-US">
            <a:latin typeface="Avenir Next LT Pro"/>
          </a:endParaRPr>
        </a:p>
      </dgm:t>
    </dgm:pt>
    <dgm:pt modelId="{D182D6AB-C72C-47C8-93E1-AA519E557980}" type="parTrans" cxnId="{776E5B3A-6F9D-4E45-A418-D91AD501667D}">
      <dgm:prSet/>
      <dgm:spPr/>
      <dgm:t>
        <a:bodyPr/>
        <a:lstStyle/>
        <a:p>
          <a:endParaRPr lang="en-US"/>
        </a:p>
      </dgm:t>
    </dgm:pt>
    <dgm:pt modelId="{DFB61F05-8CDE-429B-86D1-CDCD7DBDD391}" type="sibTrans" cxnId="{776E5B3A-6F9D-4E45-A418-D91AD501667D}">
      <dgm:prSet/>
      <dgm:spPr/>
      <dgm:t>
        <a:bodyPr/>
        <a:lstStyle/>
        <a:p>
          <a:endParaRPr lang="en-US"/>
        </a:p>
      </dgm:t>
    </dgm:pt>
    <dgm:pt modelId="{069401C5-B137-4A22-8F93-52BBBA7E19B5}" type="pres">
      <dgm:prSet presAssocID="{54FDF872-C8BC-45DE-A870-C3793D3BF4C7}" presName="root" presStyleCnt="0">
        <dgm:presLayoutVars>
          <dgm:dir/>
          <dgm:resizeHandles val="exact"/>
        </dgm:presLayoutVars>
      </dgm:prSet>
      <dgm:spPr/>
    </dgm:pt>
    <dgm:pt modelId="{60532617-12AB-4FE6-B074-49A929EB22F6}" type="pres">
      <dgm:prSet presAssocID="{3F22561E-C830-43EA-A92D-5D9C4634B0FD}" presName="compNode" presStyleCnt="0"/>
      <dgm:spPr/>
    </dgm:pt>
    <dgm:pt modelId="{A316F7F1-1568-46DC-A317-E740197C4D09}" type="pres">
      <dgm:prSet presAssocID="{3F22561E-C830-43EA-A92D-5D9C4634B0FD}" presName="bgRect" presStyleLbl="bgShp" presStyleIdx="0" presStyleCnt="4"/>
      <dgm:spPr/>
    </dgm:pt>
    <dgm:pt modelId="{4B50A69C-72F3-4729-A981-E8F05D67B9C6}" type="pres">
      <dgm:prSet presAssocID="{3F22561E-C830-43EA-A92D-5D9C4634B0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10D57529-ABE6-4DD6-943B-A5E794D20F93}" type="pres">
      <dgm:prSet presAssocID="{3F22561E-C830-43EA-A92D-5D9C4634B0FD}" presName="spaceRect" presStyleCnt="0"/>
      <dgm:spPr/>
    </dgm:pt>
    <dgm:pt modelId="{4378315C-5059-4B96-BC40-162DC9693E09}" type="pres">
      <dgm:prSet presAssocID="{3F22561E-C830-43EA-A92D-5D9C4634B0FD}" presName="parTx" presStyleLbl="revTx" presStyleIdx="0" presStyleCnt="4">
        <dgm:presLayoutVars>
          <dgm:chMax val="0"/>
          <dgm:chPref val="0"/>
        </dgm:presLayoutVars>
      </dgm:prSet>
      <dgm:spPr/>
    </dgm:pt>
    <dgm:pt modelId="{24078E2E-4CA8-46D9-ACB7-DA0C10BCD814}" type="pres">
      <dgm:prSet presAssocID="{F1DFB760-2B17-49FB-A5B6-A712002D2600}" presName="sibTrans" presStyleCnt="0"/>
      <dgm:spPr/>
    </dgm:pt>
    <dgm:pt modelId="{C8C36539-63C9-4EEE-B5F9-F7B41ECB112C}" type="pres">
      <dgm:prSet presAssocID="{A888FA59-3EEF-4A98-B1C3-5327BD420752}" presName="compNode" presStyleCnt="0"/>
      <dgm:spPr/>
    </dgm:pt>
    <dgm:pt modelId="{5827753F-9A36-476A-B0C6-E1FFDA8706E0}" type="pres">
      <dgm:prSet presAssocID="{A888FA59-3EEF-4A98-B1C3-5327BD420752}" presName="bgRect" presStyleLbl="bgShp" presStyleIdx="1" presStyleCnt="4"/>
      <dgm:spPr/>
    </dgm:pt>
    <dgm:pt modelId="{E7C88A74-6698-477A-AE81-572EE5D43B6D}" type="pres">
      <dgm:prSet presAssocID="{A888FA59-3EEF-4A98-B1C3-5327BD4207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20AAE83-2A61-4275-BE3F-7544849C0298}" type="pres">
      <dgm:prSet presAssocID="{A888FA59-3EEF-4A98-B1C3-5327BD420752}" presName="spaceRect" presStyleCnt="0"/>
      <dgm:spPr/>
    </dgm:pt>
    <dgm:pt modelId="{1881E771-F247-4FEF-9CE1-B5424A0B2100}" type="pres">
      <dgm:prSet presAssocID="{A888FA59-3EEF-4A98-B1C3-5327BD420752}" presName="parTx" presStyleLbl="revTx" presStyleIdx="1" presStyleCnt="4">
        <dgm:presLayoutVars>
          <dgm:chMax val="0"/>
          <dgm:chPref val="0"/>
        </dgm:presLayoutVars>
      </dgm:prSet>
      <dgm:spPr/>
    </dgm:pt>
    <dgm:pt modelId="{FC8060A0-CC2A-4384-BA77-966493AA695C}" type="pres">
      <dgm:prSet presAssocID="{49E99382-1918-4064-ACA1-FBD0363F81C3}" presName="sibTrans" presStyleCnt="0"/>
      <dgm:spPr/>
    </dgm:pt>
    <dgm:pt modelId="{10612AEF-D8BD-48A7-A1D2-EE5306E15CDA}" type="pres">
      <dgm:prSet presAssocID="{9BB01619-C779-41D4-B667-956906E074BC}" presName="compNode" presStyleCnt="0"/>
      <dgm:spPr/>
    </dgm:pt>
    <dgm:pt modelId="{6A79C17F-A165-4DE7-8466-8F380947DF47}" type="pres">
      <dgm:prSet presAssocID="{9BB01619-C779-41D4-B667-956906E074BC}" presName="bgRect" presStyleLbl="bgShp" presStyleIdx="2" presStyleCnt="4"/>
      <dgm:spPr/>
    </dgm:pt>
    <dgm:pt modelId="{EB74BE57-3A0F-43A7-A3B3-2312B0C881BA}" type="pres">
      <dgm:prSet presAssocID="{9BB01619-C779-41D4-B667-956906E074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lot"/>
        </a:ext>
      </dgm:extLst>
    </dgm:pt>
    <dgm:pt modelId="{F1403EE0-BA5D-4849-99F8-8129131B5033}" type="pres">
      <dgm:prSet presAssocID="{9BB01619-C779-41D4-B667-956906E074BC}" presName="spaceRect" presStyleCnt="0"/>
      <dgm:spPr/>
    </dgm:pt>
    <dgm:pt modelId="{04155226-C706-4E75-B2CE-822814EF055A}" type="pres">
      <dgm:prSet presAssocID="{9BB01619-C779-41D4-B667-956906E074BC}" presName="parTx" presStyleLbl="revTx" presStyleIdx="2" presStyleCnt="4">
        <dgm:presLayoutVars>
          <dgm:chMax val="0"/>
          <dgm:chPref val="0"/>
        </dgm:presLayoutVars>
      </dgm:prSet>
      <dgm:spPr/>
    </dgm:pt>
    <dgm:pt modelId="{6DE98AE4-15BC-44E2-98FA-A4E1934BAF57}" type="pres">
      <dgm:prSet presAssocID="{99FE09B9-39DB-4B7A-B505-7617A4882F5D}" presName="sibTrans" presStyleCnt="0"/>
      <dgm:spPr/>
    </dgm:pt>
    <dgm:pt modelId="{164BC7B9-7E16-4B2B-A977-CC05588CEE72}" type="pres">
      <dgm:prSet presAssocID="{575FFC16-5336-44BE-A9D8-FA7F34759D26}" presName="compNode" presStyleCnt="0"/>
      <dgm:spPr/>
    </dgm:pt>
    <dgm:pt modelId="{E0C1B4BD-AACF-49BB-8FD2-D70F2C48C5D3}" type="pres">
      <dgm:prSet presAssocID="{575FFC16-5336-44BE-A9D8-FA7F34759D26}" presName="bgRect" presStyleLbl="bgShp" presStyleIdx="3" presStyleCnt="4"/>
      <dgm:spPr/>
    </dgm:pt>
    <dgm:pt modelId="{A87E48E5-B3C7-4BB4-8C1B-45273A14FE1B}" type="pres">
      <dgm:prSet presAssocID="{575FFC16-5336-44BE-A9D8-FA7F34759D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irplane"/>
        </a:ext>
      </dgm:extLst>
    </dgm:pt>
    <dgm:pt modelId="{66947667-C9A7-483C-99BF-A052797D21EF}" type="pres">
      <dgm:prSet presAssocID="{575FFC16-5336-44BE-A9D8-FA7F34759D26}" presName="spaceRect" presStyleCnt="0"/>
      <dgm:spPr/>
    </dgm:pt>
    <dgm:pt modelId="{A53581AD-97A4-4DE8-8C7D-BD2C4DEB0C81}" type="pres">
      <dgm:prSet presAssocID="{575FFC16-5336-44BE-A9D8-FA7F34759D26}" presName="parTx" presStyleLbl="revTx" presStyleIdx="3" presStyleCnt="4">
        <dgm:presLayoutVars>
          <dgm:chMax val="0"/>
          <dgm:chPref val="0"/>
        </dgm:presLayoutVars>
      </dgm:prSet>
      <dgm:spPr/>
    </dgm:pt>
  </dgm:ptLst>
  <dgm:cxnLst>
    <dgm:cxn modelId="{776E5B3A-6F9D-4E45-A418-D91AD501667D}" srcId="{54FDF872-C8BC-45DE-A870-C3793D3BF4C7}" destId="{575FFC16-5336-44BE-A9D8-FA7F34759D26}" srcOrd="3" destOrd="0" parTransId="{D182D6AB-C72C-47C8-93E1-AA519E557980}" sibTransId="{DFB61F05-8CDE-429B-86D1-CDCD7DBDD391}"/>
    <dgm:cxn modelId="{FA08FE65-C365-4D86-AE28-62C95A044147}" srcId="{54FDF872-C8BC-45DE-A870-C3793D3BF4C7}" destId="{9BB01619-C779-41D4-B667-956906E074BC}" srcOrd="2" destOrd="0" parTransId="{B59295B0-529E-425C-A682-C6F45E726FD3}" sibTransId="{99FE09B9-39DB-4B7A-B505-7617A4882F5D}"/>
    <dgm:cxn modelId="{71739969-A332-4F3F-BCDE-BFCB1B4B5C84}" srcId="{54FDF872-C8BC-45DE-A870-C3793D3BF4C7}" destId="{A888FA59-3EEF-4A98-B1C3-5327BD420752}" srcOrd="1" destOrd="0" parTransId="{11341275-5D8D-4295-BB19-6379C5707914}" sibTransId="{49E99382-1918-4064-ACA1-FBD0363F81C3}"/>
    <dgm:cxn modelId="{8F56587F-9E78-4D9D-BC30-F5CC72DA1328}" type="presOf" srcId="{9BB01619-C779-41D4-B667-956906E074BC}" destId="{04155226-C706-4E75-B2CE-822814EF055A}" srcOrd="0" destOrd="0" presId="urn:microsoft.com/office/officeart/2018/2/layout/IconVerticalSolidList"/>
    <dgm:cxn modelId="{81AD7894-CBFF-4C6F-ADAF-7255EDCB4EE1}" type="presOf" srcId="{54FDF872-C8BC-45DE-A870-C3793D3BF4C7}" destId="{069401C5-B137-4A22-8F93-52BBBA7E19B5}" srcOrd="0" destOrd="0" presId="urn:microsoft.com/office/officeart/2018/2/layout/IconVerticalSolidList"/>
    <dgm:cxn modelId="{3B3A6D9C-151E-40A1-BCB1-20AFE0DF8AD6}" type="presOf" srcId="{575FFC16-5336-44BE-A9D8-FA7F34759D26}" destId="{A53581AD-97A4-4DE8-8C7D-BD2C4DEB0C81}" srcOrd="0" destOrd="0" presId="urn:microsoft.com/office/officeart/2018/2/layout/IconVerticalSolidList"/>
    <dgm:cxn modelId="{F731B8B7-12D4-485D-BF2B-CD6FB57709B8}" type="presOf" srcId="{A888FA59-3EEF-4A98-B1C3-5327BD420752}" destId="{1881E771-F247-4FEF-9CE1-B5424A0B2100}" srcOrd="0" destOrd="0" presId="urn:microsoft.com/office/officeart/2018/2/layout/IconVerticalSolidList"/>
    <dgm:cxn modelId="{9E8113E2-3C62-45DD-B03B-CF4C780542CF}" type="presOf" srcId="{3F22561E-C830-43EA-A92D-5D9C4634B0FD}" destId="{4378315C-5059-4B96-BC40-162DC9693E09}" srcOrd="0" destOrd="0" presId="urn:microsoft.com/office/officeart/2018/2/layout/IconVerticalSolidList"/>
    <dgm:cxn modelId="{6FCBAEFB-8FE3-440E-B0D2-1C3DB51FF7A4}" srcId="{54FDF872-C8BC-45DE-A870-C3793D3BF4C7}" destId="{3F22561E-C830-43EA-A92D-5D9C4634B0FD}" srcOrd="0" destOrd="0" parTransId="{B8560960-2D24-4EB8-8B6E-D518FE7E7509}" sibTransId="{F1DFB760-2B17-49FB-A5B6-A712002D2600}"/>
    <dgm:cxn modelId="{04594287-5C70-4822-A53D-C29667F03DA8}" type="presParOf" srcId="{069401C5-B137-4A22-8F93-52BBBA7E19B5}" destId="{60532617-12AB-4FE6-B074-49A929EB22F6}" srcOrd="0" destOrd="0" presId="urn:microsoft.com/office/officeart/2018/2/layout/IconVerticalSolidList"/>
    <dgm:cxn modelId="{A385B8F9-298E-41D6-80AD-1F2F176D43A8}" type="presParOf" srcId="{60532617-12AB-4FE6-B074-49A929EB22F6}" destId="{A316F7F1-1568-46DC-A317-E740197C4D09}" srcOrd="0" destOrd="0" presId="urn:microsoft.com/office/officeart/2018/2/layout/IconVerticalSolidList"/>
    <dgm:cxn modelId="{033A5121-4017-42E5-B866-A7DAE2E8E80D}" type="presParOf" srcId="{60532617-12AB-4FE6-B074-49A929EB22F6}" destId="{4B50A69C-72F3-4729-A981-E8F05D67B9C6}" srcOrd="1" destOrd="0" presId="urn:microsoft.com/office/officeart/2018/2/layout/IconVerticalSolidList"/>
    <dgm:cxn modelId="{D9282698-B414-4908-8963-99BA5F34B065}" type="presParOf" srcId="{60532617-12AB-4FE6-B074-49A929EB22F6}" destId="{10D57529-ABE6-4DD6-943B-A5E794D20F93}" srcOrd="2" destOrd="0" presId="urn:microsoft.com/office/officeart/2018/2/layout/IconVerticalSolidList"/>
    <dgm:cxn modelId="{9ED27E74-08DE-4EF5-A7B3-D612A6D4B569}" type="presParOf" srcId="{60532617-12AB-4FE6-B074-49A929EB22F6}" destId="{4378315C-5059-4B96-BC40-162DC9693E09}" srcOrd="3" destOrd="0" presId="urn:microsoft.com/office/officeart/2018/2/layout/IconVerticalSolidList"/>
    <dgm:cxn modelId="{F1DF74D9-2973-43BA-AD07-72CDF6471F8C}" type="presParOf" srcId="{069401C5-B137-4A22-8F93-52BBBA7E19B5}" destId="{24078E2E-4CA8-46D9-ACB7-DA0C10BCD814}" srcOrd="1" destOrd="0" presId="urn:microsoft.com/office/officeart/2018/2/layout/IconVerticalSolidList"/>
    <dgm:cxn modelId="{1D61C88A-3C95-4976-8555-461CED98E441}" type="presParOf" srcId="{069401C5-B137-4A22-8F93-52BBBA7E19B5}" destId="{C8C36539-63C9-4EEE-B5F9-F7B41ECB112C}" srcOrd="2" destOrd="0" presId="urn:microsoft.com/office/officeart/2018/2/layout/IconVerticalSolidList"/>
    <dgm:cxn modelId="{E79276FD-FBB7-4B8E-8AB4-933AC22A8D48}" type="presParOf" srcId="{C8C36539-63C9-4EEE-B5F9-F7B41ECB112C}" destId="{5827753F-9A36-476A-B0C6-E1FFDA8706E0}" srcOrd="0" destOrd="0" presId="urn:microsoft.com/office/officeart/2018/2/layout/IconVerticalSolidList"/>
    <dgm:cxn modelId="{061E4F56-EE42-4CCC-ABFA-AA4EACF83E46}" type="presParOf" srcId="{C8C36539-63C9-4EEE-B5F9-F7B41ECB112C}" destId="{E7C88A74-6698-477A-AE81-572EE5D43B6D}" srcOrd="1" destOrd="0" presId="urn:microsoft.com/office/officeart/2018/2/layout/IconVerticalSolidList"/>
    <dgm:cxn modelId="{9EA15DDD-4FC6-4DE8-9F9A-DDFA6CD24287}" type="presParOf" srcId="{C8C36539-63C9-4EEE-B5F9-F7B41ECB112C}" destId="{620AAE83-2A61-4275-BE3F-7544849C0298}" srcOrd="2" destOrd="0" presId="urn:microsoft.com/office/officeart/2018/2/layout/IconVerticalSolidList"/>
    <dgm:cxn modelId="{1B405BE9-4AE5-4794-9DC7-8D0394357713}" type="presParOf" srcId="{C8C36539-63C9-4EEE-B5F9-F7B41ECB112C}" destId="{1881E771-F247-4FEF-9CE1-B5424A0B2100}" srcOrd="3" destOrd="0" presId="urn:microsoft.com/office/officeart/2018/2/layout/IconVerticalSolidList"/>
    <dgm:cxn modelId="{1D8D7AE1-4FBB-468D-BFDF-D62537007D8D}" type="presParOf" srcId="{069401C5-B137-4A22-8F93-52BBBA7E19B5}" destId="{FC8060A0-CC2A-4384-BA77-966493AA695C}" srcOrd="3" destOrd="0" presId="urn:microsoft.com/office/officeart/2018/2/layout/IconVerticalSolidList"/>
    <dgm:cxn modelId="{05C5E12E-268E-4972-8E69-CFC444B25DFD}" type="presParOf" srcId="{069401C5-B137-4A22-8F93-52BBBA7E19B5}" destId="{10612AEF-D8BD-48A7-A1D2-EE5306E15CDA}" srcOrd="4" destOrd="0" presId="urn:microsoft.com/office/officeart/2018/2/layout/IconVerticalSolidList"/>
    <dgm:cxn modelId="{3B56828A-9166-47B2-9AD6-EF9BDCC30C84}" type="presParOf" srcId="{10612AEF-D8BD-48A7-A1D2-EE5306E15CDA}" destId="{6A79C17F-A165-4DE7-8466-8F380947DF47}" srcOrd="0" destOrd="0" presId="urn:microsoft.com/office/officeart/2018/2/layout/IconVerticalSolidList"/>
    <dgm:cxn modelId="{D8A542D2-DE4C-493B-9D92-B7AC52B6D098}" type="presParOf" srcId="{10612AEF-D8BD-48A7-A1D2-EE5306E15CDA}" destId="{EB74BE57-3A0F-43A7-A3B3-2312B0C881BA}" srcOrd="1" destOrd="0" presId="urn:microsoft.com/office/officeart/2018/2/layout/IconVerticalSolidList"/>
    <dgm:cxn modelId="{6226385B-B458-4A19-89C1-B6FD33C7377F}" type="presParOf" srcId="{10612AEF-D8BD-48A7-A1D2-EE5306E15CDA}" destId="{F1403EE0-BA5D-4849-99F8-8129131B5033}" srcOrd="2" destOrd="0" presId="urn:microsoft.com/office/officeart/2018/2/layout/IconVerticalSolidList"/>
    <dgm:cxn modelId="{0113C6B1-355E-4F55-96D1-2A7A05C1DEDB}" type="presParOf" srcId="{10612AEF-D8BD-48A7-A1D2-EE5306E15CDA}" destId="{04155226-C706-4E75-B2CE-822814EF055A}" srcOrd="3" destOrd="0" presId="urn:microsoft.com/office/officeart/2018/2/layout/IconVerticalSolidList"/>
    <dgm:cxn modelId="{43539235-4EF8-4BF7-9DF4-7ED233383BDB}" type="presParOf" srcId="{069401C5-B137-4A22-8F93-52BBBA7E19B5}" destId="{6DE98AE4-15BC-44E2-98FA-A4E1934BAF57}" srcOrd="5" destOrd="0" presId="urn:microsoft.com/office/officeart/2018/2/layout/IconVerticalSolidList"/>
    <dgm:cxn modelId="{B7EE573D-1863-4D39-98CD-572C8F450C02}" type="presParOf" srcId="{069401C5-B137-4A22-8F93-52BBBA7E19B5}" destId="{164BC7B9-7E16-4B2B-A977-CC05588CEE72}" srcOrd="6" destOrd="0" presId="urn:microsoft.com/office/officeart/2018/2/layout/IconVerticalSolidList"/>
    <dgm:cxn modelId="{2C390426-9EA8-4116-842C-6B31CA1347F8}" type="presParOf" srcId="{164BC7B9-7E16-4B2B-A977-CC05588CEE72}" destId="{E0C1B4BD-AACF-49BB-8FD2-D70F2C48C5D3}" srcOrd="0" destOrd="0" presId="urn:microsoft.com/office/officeart/2018/2/layout/IconVerticalSolidList"/>
    <dgm:cxn modelId="{8B0BF9E7-0636-469C-95B5-5B3DB45FD0DD}" type="presParOf" srcId="{164BC7B9-7E16-4B2B-A977-CC05588CEE72}" destId="{A87E48E5-B3C7-4BB4-8C1B-45273A14FE1B}" srcOrd="1" destOrd="0" presId="urn:microsoft.com/office/officeart/2018/2/layout/IconVerticalSolidList"/>
    <dgm:cxn modelId="{9CDC4BF3-4F3E-441C-9B21-E638E27C9774}" type="presParOf" srcId="{164BC7B9-7E16-4B2B-A977-CC05588CEE72}" destId="{66947667-C9A7-483C-99BF-A052797D21EF}" srcOrd="2" destOrd="0" presId="urn:microsoft.com/office/officeart/2018/2/layout/IconVerticalSolidList"/>
    <dgm:cxn modelId="{A1AD5AF5-7A16-4644-AF70-756487EF888A}" type="presParOf" srcId="{164BC7B9-7E16-4B2B-A977-CC05588CEE72}" destId="{A53581AD-97A4-4DE8-8C7D-BD2C4DEB0C8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556E3-1F2A-424C-91BC-7F96BFB30DE9}">
      <dsp:nvSpPr>
        <dsp:cNvPr id="0" name=""/>
        <dsp:cNvSpPr/>
      </dsp:nvSpPr>
      <dsp:spPr>
        <a:xfrm>
          <a:off x="2940" y="49067"/>
          <a:ext cx="2332626" cy="13995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Dataset Overview:</a:t>
          </a:r>
        </a:p>
      </dsp:txBody>
      <dsp:txXfrm>
        <a:off x="2940" y="49067"/>
        <a:ext cx="2332626" cy="1399575"/>
      </dsp:txXfrm>
    </dsp:sp>
    <dsp:sp modelId="{374A81A9-5523-4EF5-AF1C-82EF1D4E0734}">
      <dsp:nvSpPr>
        <dsp:cNvPr id="0" name=""/>
        <dsp:cNvSpPr/>
      </dsp:nvSpPr>
      <dsp:spPr>
        <a:xfrm>
          <a:off x="2568829" y="49067"/>
          <a:ext cx="2332626" cy="1399575"/>
        </a:xfrm>
        <a:prstGeom prst="rect">
          <a:avLst/>
        </a:prstGeom>
        <a:solidFill>
          <a:schemeClr val="accent5">
            <a:hueOff val="213086"/>
            <a:satOff val="-90"/>
            <a:lumOff val="-9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"Airline Delay and Cancellation Data, 2009 – 2018"</a:t>
          </a:r>
        </a:p>
      </dsp:txBody>
      <dsp:txXfrm>
        <a:off x="2568829" y="49067"/>
        <a:ext cx="2332626" cy="1399575"/>
      </dsp:txXfrm>
    </dsp:sp>
    <dsp:sp modelId="{7A40B942-3E1F-460C-B7E1-3D8F74301BEC}">
      <dsp:nvSpPr>
        <dsp:cNvPr id="0" name=""/>
        <dsp:cNvSpPr/>
      </dsp:nvSpPr>
      <dsp:spPr>
        <a:xfrm>
          <a:off x="5134718" y="49067"/>
          <a:ext cx="2332626" cy="1399575"/>
        </a:xfrm>
        <a:prstGeom prst="rect">
          <a:avLst/>
        </a:prstGeom>
        <a:solidFill>
          <a:schemeClr val="accent5">
            <a:hueOff val="426172"/>
            <a:satOff val="-179"/>
            <a:lumOff val="-1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Over 750MB of data per year, totaling 7GB</a:t>
          </a:r>
        </a:p>
      </dsp:txBody>
      <dsp:txXfrm>
        <a:off x="5134718" y="49067"/>
        <a:ext cx="2332626" cy="1399575"/>
      </dsp:txXfrm>
    </dsp:sp>
    <dsp:sp modelId="{84BBA986-CC22-487A-BC19-23411409831D}">
      <dsp:nvSpPr>
        <dsp:cNvPr id="0" name=""/>
        <dsp:cNvSpPr/>
      </dsp:nvSpPr>
      <dsp:spPr>
        <a:xfrm>
          <a:off x="7700608" y="49067"/>
          <a:ext cx="2332626" cy="1399575"/>
        </a:xfrm>
        <a:prstGeom prst="rect">
          <a:avLst/>
        </a:prstGeom>
        <a:solidFill>
          <a:schemeClr val="accent5">
            <a:hueOff val="639258"/>
            <a:satOff val="-269"/>
            <a:lumOff val="-27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Provides a comprehensive timeline of delays and cancellations worldwide</a:t>
          </a:r>
        </a:p>
      </dsp:txBody>
      <dsp:txXfrm>
        <a:off x="7700608" y="49067"/>
        <a:ext cx="2332626" cy="1399575"/>
      </dsp:txXfrm>
    </dsp:sp>
    <dsp:sp modelId="{11C06581-B246-452F-9C3F-11813726A546}">
      <dsp:nvSpPr>
        <dsp:cNvPr id="0" name=""/>
        <dsp:cNvSpPr/>
      </dsp:nvSpPr>
      <dsp:spPr>
        <a:xfrm>
          <a:off x="2940" y="1681906"/>
          <a:ext cx="2332626" cy="1399575"/>
        </a:xfrm>
        <a:prstGeom prst="rect">
          <a:avLst/>
        </a:prstGeom>
        <a:solidFill>
          <a:schemeClr val="accent5">
            <a:hueOff val="852344"/>
            <a:satOff val="-359"/>
            <a:lumOff val="-3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Depth:</a:t>
          </a:r>
        </a:p>
      </dsp:txBody>
      <dsp:txXfrm>
        <a:off x="2940" y="1681906"/>
        <a:ext cx="2332626" cy="1399575"/>
      </dsp:txXfrm>
    </dsp:sp>
    <dsp:sp modelId="{2A7E1C7A-9679-4B38-88D4-729AC4E915D5}">
      <dsp:nvSpPr>
        <dsp:cNvPr id="0" name=""/>
        <dsp:cNvSpPr/>
      </dsp:nvSpPr>
      <dsp:spPr>
        <a:xfrm>
          <a:off x="2568829" y="1681906"/>
          <a:ext cx="2332626" cy="1399575"/>
        </a:xfrm>
        <a:prstGeom prst="rect">
          <a:avLst/>
        </a:prstGeom>
        <a:solidFill>
          <a:schemeClr val="accent5">
            <a:hueOff val="1065430"/>
            <a:satOff val="-449"/>
            <a:lumOff val="-4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Contains over 28 columns</a:t>
          </a:r>
        </a:p>
      </dsp:txBody>
      <dsp:txXfrm>
        <a:off x="2568829" y="1681906"/>
        <a:ext cx="2332626" cy="1399575"/>
      </dsp:txXfrm>
    </dsp:sp>
    <dsp:sp modelId="{2C1457BA-2226-4058-B7BF-12A0B4299262}">
      <dsp:nvSpPr>
        <dsp:cNvPr id="0" name=""/>
        <dsp:cNvSpPr/>
      </dsp:nvSpPr>
      <dsp:spPr>
        <a:xfrm>
          <a:off x="5134718" y="1681906"/>
          <a:ext cx="2332626" cy="1399575"/>
        </a:xfrm>
        <a:prstGeom prst="rect">
          <a:avLst/>
        </a:prstGeom>
        <a:solidFill>
          <a:schemeClr val="accent5">
            <a:hueOff val="1278516"/>
            <a:satOff val="-538"/>
            <a:lumOff val="-5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Offers detailed insights into delay causes and patterns</a:t>
          </a:r>
        </a:p>
      </dsp:txBody>
      <dsp:txXfrm>
        <a:off x="5134718" y="1681906"/>
        <a:ext cx="2332626" cy="1399575"/>
      </dsp:txXfrm>
    </dsp:sp>
    <dsp:sp modelId="{A5D3357F-BB48-41DE-82E3-C26EE78405F7}">
      <dsp:nvSpPr>
        <dsp:cNvPr id="0" name=""/>
        <dsp:cNvSpPr/>
      </dsp:nvSpPr>
      <dsp:spPr>
        <a:xfrm>
          <a:off x="7700608" y="1681906"/>
          <a:ext cx="2332626" cy="1399575"/>
        </a:xfrm>
        <a:prstGeom prst="rect">
          <a:avLst/>
        </a:prstGeom>
        <a:solidFill>
          <a:schemeClr val="accent5">
            <a:hueOff val="1491602"/>
            <a:satOff val="-628"/>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Understanding Delay Causes:</a:t>
          </a:r>
        </a:p>
        <a:p>
          <a:pPr marL="57150" lvl="1" indent="-57150" algn="l" defTabSz="444500">
            <a:lnSpc>
              <a:spcPct val="90000"/>
            </a:lnSpc>
            <a:spcBef>
              <a:spcPct val="0"/>
            </a:spcBef>
            <a:spcAft>
              <a:spcPct val="15000"/>
            </a:spcAft>
            <a:buChar char="•"/>
          </a:pPr>
          <a:r>
            <a:rPr lang="en-US" sz="1000" b="0" kern="1200"/>
            <a:t>Enables identification of congestion-related delays (e.g., total taxi time)</a:t>
          </a:r>
          <a:endParaRPr lang="en-US" sz="1000" kern="1200"/>
        </a:p>
        <a:p>
          <a:pPr marL="57150" lvl="1" indent="-57150" algn="l" defTabSz="444500">
            <a:lnSpc>
              <a:spcPct val="90000"/>
            </a:lnSpc>
            <a:spcBef>
              <a:spcPct val="0"/>
            </a:spcBef>
            <a:spcAft>
              <a:spcPct val="15000"/>
            </a:spcAft>
            <a:buChar char="•"/>
          </a:pPr>
          <a:r>
            <a:rPr lang="en-US" sz="1000" b="0" kern="1200"/>
            <a:t>Facilitates differentiation of weather-related delays (e.g., Weather Description)</a:t>
          </a:r>
          <a:endParaRPr lang="en-US" sz="1000" kern="1200"/>
        </a:p>
      </dsp:txBody>
      <dsp:txXfrm>
        <a:off x="7700608" y="1681906"/>
        <a:ext cx="2332626" cy="1399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76B6A-2F63-4ED5-BE07-E7355ED111EE}">
      <dsp:nvSpPr>
        <dsp:cNvPr id="0" name=""/>
        <dsp:cNvSpPr/>
      </dsp:nvSpPr>
      <dsp:spPr>
        <a:xfrm>
          <a:off x="2630446" y="638988"/>
          <a:ext cx="491927" cy="91440"/>
        </a:xfrm>
        <a:custGeom>
          <a:avLst/>
          <a:gdLst/>
          <a:ahLst/>
          <a:cxnLst/>
          <a:rect l="0" t="0" r="0" b="0"/>
          <a:pathLst>
            <a:path>
              <a:moveTo>
                <a:pt x="0" y="45720"/>
              </a:moveTo>
              <a:lnTo>
                <a:pt x="49192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3346" y="682095"/>
        <a:ext cx="26126" cy="5225"/>
      </dsp:txXfrm>
    </dsp:sp>
    <dsp:sp modelId="{E364EC90-F421-468C-8E03-645DD2F783F4}">
      <dsp:nvSpPr>
        <dsp:cNvPr id="0" name=""/>
        <dsp:cNvSpPr/>
      </dsp:nvSpPr>
      <dsp:spPr>
        <a:xfrm>
          <a:off x="360388" y="3151"/>
          <a:ext cx="2271857" cy="136311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This code snippet utilizes H2O, a machine learning platform, to predict flight delays.</a:t>
          </a:r>
        </a:p>
      </dsp:txBody>
      <dsp:txXfrm>
        <a:off x="360388" y="3151"/>
        <a:ext cx="2271857" cy="1363114"/>
      </dsp:txXfrm>
    </dsp:sp>
    <dsp:sp modelId="{044653C5-0748-44F1-8E80-F22C7C576FAD}">
      <dsp:nvSpPr>
        <dsp:cNvPr id="0" name=""/>
        <dsp:cNvSpPr/>
      </dsp:nvSpPr>
      <dsp:spPr>
        <a:xfrm>
          <a:off x="1496317" y="1364465"/>
          <a:ext cx="2794384" cy="491927"/>
        </a:xfrm>
        <a:custGeom>
          <a:avLst/>
          <a:gdLst/>
          <a:ahLst/>
          <a:cxnLst/>
          <a:rect l="0" t="0" r="0" b="0"/>
          <a:pathLst>
            <a:path>
              <a:moveTo>
                <a:pt x="2794384" y="0"/>
              </a:moveTo>
              <a:lnTo>
                <a:pt x="2794384" y="263063"/>
              </a:lnTo>
              <a:lnTo>
                <a:pt x="0" y="263063"/>
              </a:lnTo>
              <a:lnTo>
                <a:pt x="0" y="491927"/>
              </a:lnTo>
            </a:path>
          </a:pathLst>
        </a:custGeom>
        <a:noFill/>
        <a:ln w="6350" cap="flat" cmpd="sng" algn="ctr">
          <a:solidFill>
            <a:schemeClr val="accent5">
              <a:hueOff val="372900"/>
              <a:satOff val="-157"/>
              <a:lumOff val="-161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439" y="1607816"/>
        <a:ext cx="142140" cy="5225"/>
      </dsp:txXfrm>
    </dsp:sp>
    <dsp:sp modelId="{ACBCB235-8455-4EB8-9D96-DFFF69CCD798}">
      <dsp:nvSpPr>
        <dsp:cNvPr id="0" name=""/>
        <dsp:cNvSpPr/>
      </dsp:nvSpPr>
      <dsp:spPr>
        <a:xfrm>
          <a:off x="3154773" y="3151"/>
          <a:ext cx="2271857" cy="1363114"/>
        </a:xfrm>
        <a:prstGeom prst="rect">
          <a:avLst/>
        </a:prstGeom>
        <a:solidFill>
          <a:schemeClr val="accent5">
            <a:hueOff val="298320"/>
            <a:satOff val="-126"/>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It begins by initializing H2O and converting the input data from a pandas DataFrame to an H2OFrame.</a:t>
          </a:r>
        </a:p>
      </dsp:txBody>
      <dsp:txXfrm>
        <a:off x="3154773" y="3151"/>
        <a:ext cx="2271857" cy="1363114"/>
      </dsp:txXfrm>
    </dsp:sp>
    <dsp:sp modelId="{F1D58556-26E6-400B-8301-EBFE03FF1C43}">
      <dsp:nvSpPr>
        <dsp:cNvPr id="0" name=""/>
        <dsp:cNvSpPr/>
      </dsp:nvSpPr>
      <dsp:spPr>
        <a:xfrm>
          <a:off x="2630446" y="2524630"/>
          <a:ext cx="491927" cy="91440"/>
        </a:xfrm>
        <a:custGeom>
          <a:avLst/>
          <a:gdLst/>
          <a:ahLst/>
          <a:cxnLst/>
          <a:rect l="0" t="0" r="0" b="0"/>
          <a:pathLst>
            <a:path>
              <a:moveTo>
                <a:pt x="0" y="45720"/>
              </a:moveTo>
              <a:lnTo>
                <a:pt x="491927" y="45720"/>
              </a:lnTo>
            </a:path>
          </a:pathLst>
        </a:custGeom>
        <a:noFill/>
        <a:ln w="6350" cap="flat" cmpd="sng" algn="ctr">
          <a:solidFill>
            <a:schemeClr val="accent5">
              <a:hueOff val="745801"/>
              <a:satOff val="-314"/>
              <a:lumOff val="-32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3346" y="2567737"/>
        <a:ext cx="26126" cy="5225"/>
      </dsp:txXfrm>
    </dsp:sp>
    <dsp:sp modelId="{5011C539-0236-40C5-8105-8F652A3207C9}">
      <dsp:nvSpPr>
        <dsp:cNvPr id="0" name=""/>
        <dsp:cNvSpPr/>
      </dsp:nvSpPr>
      <dsp:spPr>
        <a:xfrm>
          <a:off x="360388" y="1888792"/>
          <a:ext cx="2271857" cy="1363114"/>
        </a:xfrm>
        <a:prstGeom prst="rect">
          <a:avLst/>
        </a:prstGeom>
        <a:solidFill>
          <a:schemeClr val="accent5">
            <a:hueOff val="596641"/>
            <a:satOff val="-251"/>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The predictors and response variables are defined, including features such as total delay, weekend status, and additional categorical variables.</a:t>
          </a:r>
        </a:p>
      </dsp:txBody>
      <dsp:txXfrm>
        <a:off x="360388" y="1888792"/>
        <a:ext cx="2271857" cy="1363114"/>
      </dsp:txXfrm>
    </dsp:sp>
    <dsp:sp modelId="{121DD58E-9CEE-4B04-B585-14AF49650D3D}">
      <dsp:nvSpPr>
        <dsp:cNvPr id="0" name=""/>
        <dsp:cNvSpPr/>
      </dsp:nvSpPr>
      <dsp:spPr>
        <a:xfrm>
          <a:off x="1496317" y="3250107"/>
          <a:ext cx="2794384" cy="491927"/>
        </a:xfrm>
        <a:custGeom>
          <a:avLst/>
          <a:gdLst/>
          <a:ahLst/>
          <a:cxnLst/>
          <a:rect l="0" t="0" r="0" b="0"/>
          <a:pathLst>
            <a:path>
              <a:moveTo>
                <a:pt x="2794384" y="0"/>
              </a:moveTo>
              <a:lnTo>
                <a:pt x="2794384" y="263063"/>
              </a:lnTo>
              <a:lnTo>
                <a:pt x="0" y="263063"/>
              </a:lnTo>
              <a:lnTo>
                <a:pt x="0" y="491927"/>
              </a:lnTo>
            </a:path>
          </a:pathLst>
        </a:custGeom>
        <a:noFill/>
        <a:ln w="6350" cap="flat" cmpd="sng" algn="ctr">
          <a:solidFill>
            <a:schemeClr val="accent5">
              <a:hueOff val="1118701"/>
              <a:satOff val="-471"/>
              <a:lumOff val="-48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439" y="3493458"/>
        <a:ext cx="142140" cy="5225"/>
      </dsp:txXfrm>
    </dsp:sp>
    <dsp:sp modelId="{864AFDA8-0476-43B5-B9BC-701C67D190A0}">
      <dsp:nvSpPr>
        <dsp:cNvPr id="0" name=""/>
        <dsp:cNvSpPr/>
      </dsp:nvSpPr>
      <dsp:spPr>
        <a:xfrm>
          <a:off x="3154773" y="1888792"/>
          <a:ext cx="2271857" cy="1363114"/>
        </a:xfrm>
        <a:prstGeom prst="rect">
          <a:avLst/>
        </a:prstGeom>
        <a:solidFill>
          <a:schemeClr val="accent5">
            <a:hueOff val="894961"/>
            <a:satOff val="-377"/>
            <a:lumOff val="-3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The dataset is split into training and validation sets, and a Random Forest model is trained on the training data.</a:t>
          </a:r>
        </a:p>
      </dsp:txBody>
      <dsp:txXfrm>
        <a:off x="3154773" y="1888792"/>
        <a:ext cx="2271857" cy="1363114"/>
      </dsp:txXfrm>
    </dsp:sp>
    <dsp:sp modelId="{60B401EA-87E2-4DC7-99AA-36A57F5DD752}">
      <dsp:nvSpPr>
        <dsp:cNvPr id="0" name=""/>
        <dsp:cNvSpPr/>
      </dsp:nvSpPr>
      <dsp:spPr>
        <a:xfrm>
          <a:off x="2630446" y="4410271"/>
          <a:ext cx="491927" cy="91440"/>
        </a:xfrm>
        <a:custGeom>
          <a:avLst/>
          <a:gdLst/>
          <a:ahLst/>
          <a:cxnLst/>
          <a:rect l="0" t="0" r="0" b="0"/>
          <a:pathLst>
            <a:path>
              <a:moveTo>
                <a:pt x="0" y="45720"/>
              </a:moveTo>
              <a:lnTo>
                <a:pt x="491927" y="45720"/>
              </a:lnTo>
            </a:path>
          </a:pathLst>
        </a:custGeom>
        <a:noFill/>
        <a:ln w="6350" cap="flat" cmpd="sng" algn="ctr">
          <a:solidFill>
            <a:schemeClr val="accent5">
              <a:hueOff val="1491602"/>
              <a:satOff val="-628"/>
              <a:lumOff val="-64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3346" y="4453379"/>
        <a:ext cx="26126" cy="5225"/>
      </dsp:txXfrm>
    </dsp:sp>
    <dsp:sp modelId="{9D33266A-EE3C-4BB9-89E4-2F78793EACB7}">
      <dsp:nvSpPr>
        <dsp:cNvPr id="0" name=""/>
        <dsp:cNvSpPr/>
      </dsp:nvSpPr>
      <dsp:spPr>
        <a:xfrm>
          <a:off x="360388" y="3774434"/>
          <a:ext cx="2271857" cy="1363114"/>
        </a:xfrm>
        <a:prstGeom prst="rect">
          <a:avLst/>
        </a:prstGeom>
        <a:solidFill>
          <a:schemeClr val="accent5">
            <a:hueOff val="1193282"/>
            <a:satOff val="-502"/>
            <a:lumOff val="-5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The model's performance is evaluated using the validation set, providing insights into its accuracy and predictive capabilities.</a:t>
          </a:r>
        </a:p>
      </dsp:txBody>
      <dsp:txXfrm>
        <a:off x="360388" y="3774434"/>
        <a:ext cx="2271857" cy="1363114"/>
      </dsp:txXfrm>
    </dsp:sp>
    <dsp:sp modelId="{BF68C468-18BE-4001-AA28-1A6AF650244B}">
      <dsp:nvSpPr>
        <dsp:cNvPr id="0" name=""/>
        <dsp:cNvSpPr/>
      </dsp:nvSpPr>
      <dsp:spPr>
        <a:xfrm>
          <a:off x="3154773" y="3774434"/>
          <a:ext cx="2271857" cy="1363114"/>
        </a:xfrm>
        <a:prstGeom prst="rect">
          <a:avLst/>
        </a:prstGeom>
        <a:solidFill>
          <a:schemeClr val="accent5">
            <a:hueOff val="1491602"/>
            <a:satOff val="-628"/>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23" tIns="116853" rIns="111323" bIns="116853" numCol="1" spcCol="1270" anchor="ctr" anchorCtr="0">
          <a:noAutofit/>
        </a:bodyPr>
        <a:lstStyle/>
        <a:p>
          <a:pPr marL="0" lvl="0" indent="0" algn="ctr" defTabSz="533400">
            <a:lnSpc>
              <a:spcPct val="90000"/>
            </a:lnSpc>
            <a:spcBef>
              <a:spcPct val="0"/>
            </a:spcBef>
            <a:spcAft>
              <a:spcPct val="35000"/>
            </a:spcAft>
            <a:buNone/>
          </a:pPr>
          <a:r>
            <a:rPr lang="en-US" sz="1200" kern="1200"/>
            <a:t>This analysis facilitates the identification of factors contributing to flight delays and enables proactive measures to mitigate delays in the future.</a:t>
          </a:r>
        </a:p>
      </dsp:txBody>
      <dsp:txXfrm>
        <a:off x="3154773" y="3774434"/>
        <a:ext cx="2271857" cy="1363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6F7F1-1568-46DC-A317-E740197C4D09}">
      <dsp:nvSpPr>
        <dsp:cNvPr id="0" name=""/>
        <dsp:cNvSpPr/>
      </dsp:nvSpPr>
      <dsp:spPr>
        <a:xfrm>
          <a:off x="0" y="2133"/>
          <a:ext cx="5787020" cy="10813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50A69C-72F3-4729-A981-E8F05D67B9C6}">
      <dsp:nvSpPr>
        <dsp:cNvPr id="0" name=""/>
        <dsp:cNvSpPr/>
      </dsp:nvSpPr>
      <dsp:spPr>
        <a:xfrm>
          <a:off x="327109" y="245438"/>
          <a:ext cx="594744" cy="594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8315C-5059-4B96-BC40-162DC9693E09}">
      <dsp:nvSpPr>
        <dsp:cNvPr id="0" name=""/>
        <dsp:cNvSpPr/>
      </dsp:nvSpPr>
      <dsp:spPr>
        <a:xfrm>
          <a:off x="1248964" y="2133"/>
          <a:ext cx="4538055" cy="108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43" tIns="114443" rIns="114443" bIns="114443" numCol="1" spcCol="1270" anchor="ctr" anchorCtr="0">
          <a:noAutofit/>
        </a:bodyPr>
        <a:lstStyle/>
        <a:p>
          <a:pPr marL="0" lvl="0" indent="0" algn="l" defTabSz="755650">
            <a:lnSpc>
              <a:spcPct val="100000"/>
            </a:lnSpc>
            <a:spcBef>
              <a:spcPct val="0"/>
            </a:spcBef>
            <a:spcAft>
              <a:spcPct val="35000"/>
            </a:spcAft>
            <a:buNone/>
          </a:pPr>
          <a:r>
            <a:rPr lang="en-US" sz="1700" kern="1200"/>
            <a:t>We found out that there are many factors that contribute to delays</a:t>
          </a:r>
        </a:p>
      </dsp:txBody>
      <dsp:txXfrm>
        <a:off x="1248964" y="2133"/>
        <a:ext cx="4538055" cy="1081354"/>
      </dsp:txXfrm>
    </dsp:sp>
    <dsp:sp modelId="{5827753F-9A36-476A-B0C6-E1FFDA8706E0}">
      <dsp:nvSpPr>
        <dsp:cNvPr id="0" name=""/>
        <dsp:cNvSpPr/>
      </dsp:nvSpPr>
      <dsp:spPr>
        <a:xfrm>
          <a:off x="0" y="1353826"/>
          <a:ext cx="5787020" cy="10813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88A74-6698-477A-AE81-572EE5D43B6D}">
      <dsp:nvSpPr>
        <dsp:cNvPr id="0" name=""/>
        <dsp:cNvSpPr/>
      </dsp:nvSpPr>
      <dsp:spPr>
        <a:xfrm>
          <a:off x="327109" y="1597131"/>
          <a:ext cx="594744" cy="594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81E771-F247-4FEF-9CE1-B5424A0B2100}">
      <dsp:nvSpPr>
        <dsp:cNvPr id="0" name=""/>
        <dsp:cNvSpPr/>
      </dsp:nvSpPr>
      <dsp:spPr>
        <a:xfrm>
          <a:off x="1248964" y="1353826"/>
          <a:ext cx="4538055" cy="108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43" tIns="114443" rIns="114443" bIns="114443" numCol="1" spcCol="1270" anchor="ctr" anchorCtr="0">
          <a:noAutofit/>
        </a:bodyPr>
        <a:lstStyle/>
        <a:p>
          <a:pPr marL="0" lvl="0" indent="0" algn="l" defTabSz="755650">
            <a:lnSpc>
              <a:spcPct val="100000"/>
            </a:lnSpc>
            <a:spcBef>
              <a:spcPct val="0"/>
            </a:spcBef>
            <a:spcAft>
              <a:spcPct val="35000"/>
            </a:spcAft>
            <a:buNone/>
          </a:pPr>
          <a:r>
            <a:rPr lang="en-US" sz="1700" kern="1200"/>
            <a:t>Due to the lack of Bias in our data, we were able to find what caused the biggest delays in our classification model, Route</a:t>
          </a:r>
        </a:p>
      </dsp:txBody>
      <dsp:txXfrm>
        <a:off x="1248964" y="1353826"/>
        <a:ext cx="4538055" cy="1081354"/>
      </dsp:txXfrm>
    </dsp:sp>
    <dsp:sp modelId="{6A79C17F-A165-4DE7-8466-8F380947DF47}">
      <dsp:nvSpPr>
        <dsp:cNvPr id="0" name=""/>
        <dsp:cNvSpPr/>
      </dsp:nvSpPr>
      <dsp:spPr>
        <a:xfrm>
          <a:off x="0" y="2705519"/>
          <a:ext cx="5787020" cy="10813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74BE57-3A0F-43A7-A3B3-2312B0C881BA}">
      <dsp:nvSpPr>
        <dsp:cNvPr id="0" name=""/>
        <dsp:cNvSpPr/>
      </dsp:nvSpPr>
      <dsp:spPr>
        <a:xfrm>
          <a:off x="327109" y="2948823"/>
          <a:ext cx="594744" cy="594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55226-C706-4E75-B2CE-822814EF055A}">
      <dsp:nvSpPr>
        <dsp:cNvPr id="0" name=""/>
        <dsp:cNvSpPr/>
      </dsp:nvSpPr>
      <dsp:spPr>
        <a:xfrm>
          <a:off x="1248964" y="2705519"/>
          <a:ext cx="4538055" cy="108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43" tIns="114443" rIns="114443" bIns="114443" numCol="1" spcCol="1270" anchor="ctr" anchorCtr="0">
          <a:noAutofit/>
        </a:bodyPr>
        <a:lstStyle/>
        <a:p>
          <a:pPr marL="0" lvl="0" indent="0" algn="l" defTabSz="755650">
            <a:lnSpc>
              <a:spcPct val="100000"/>
            </a:lnSpc>
            <a:spcBef>
              <a:spcPct val="0"/>
            </a:spcBef>
            <a:spcAft>
              <a:spcPct val="35000"/>
            </a:spcAft>
            <a:buNone/>
          </a:pPr>
          <a:r>
            <a:rPr lang="en-US" sz="1700" kern="1200"/>
            <a:t>This makes sense as airports like JFK have  holding patterns which are caused by congestion.</a:t>
          </a:r>
        </a:p>
      </dsp:txBody>
      <dsp:txXfrm>
        <a:off x="1248964" y="2705519"/>
        <a:ext cx="4538055" cy="1081354"/>
      </dsp:txXfrm>
    </dsp:sp>
    <dsp:sp modelId="{E0C1B4BD-AACF-49BB-8FD2-D70F2C48C5D3}">
      <dsp:nvSpPr>
        <dsp:cNvPr id="0" name=""/>
        <dsp:cNvSpPr/>
      </dsp:nvSpPr>
      <dsp:spPr>
        <a:xfrm>
          <a:off x="0" y="4057212"/>
          <a:ext cx="5787020" cy="10813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E48E5-B3C7-4BB4-8C1B-45273A14FE1B}">
      <dsp:nvSpPr>
        <dsp:cNvPr id="0" name=""/>
        <dsp:cNvSpPr/>
      </dsp:nvSpPr>
      <dsp:spPr>
        <a:xfrm>
          <a:off x="327109" y="4300516"/>
          <a:ext cx="594744" cy="5947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3581AD-97A4-4DE8-8C7D-BD2C4DEB0C81}">
      <dsp:nvSpPr>
        <dsp:cNvPr id="0" name=""/>
        <dsp:cNvSpPr/>
      </dsp:nvSpPr>
      <dsp:spPr>
        <a:xfrm>
          <a:off x="1248964" y="4057212"/>
          <a:ext cx="4538055" cy="108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43" tIns="114443" rIns="114443" bIns="114443" numCol="1" spcCol="1270" anchor="ctr" anchorCtr="0">
          <a:noAutofit/>
        </a:bodyPr>
        <a:lstStyle/>
        <a:p>
          <a:pPr marL="0" lvl="0" indent="0" algn="l" defTabSz="755650">
            <a:lnSpc>
              <a:spcPct val="100000"/>
            </a:lnSpc>
            <a:spcBef>
              <a:spcPct val="0"/>
            </a:spcBef>
            <a:spcAft>
              <a:spcPct val="35000"/>
            </a:spcAft>
            <a:buNone/>
          </a:pPr>
          <a:r>
            <a:rPr lang="en-US" sz="1700" kern="1200"/>
            <a:t>Potential fixes for our clients include taking off from different airports </a:t>
          </a:r>
          <a:endParaRPr lang="en-US" sz="1700" kern="1200">
            <a:latin typeface="Avenir Next LT Pro"/>
          </a:endParaRPr>
        </a:p>
      </dsp:txBody>
      <dsp:txXfrm>
        <a:off x="1248964" y="4057212"/>
        <a:ext cx="4538055" cy="10813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3EC70-D19E-4C8D-9B40-D25671CC86E1}" type="datetimeFigureOut">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A1AC6-CFD1-4D26-87DA-F8B60AADD5E7}" type="slidenum">
              <a:t>‹#›</a:t>
            </a:fld>
            <a:endParaRPr lang="en-US"/>
          </a:p>
        </p:txBody>
      </p:sp>
    </p:spTree>
    <p:extLst>
      <p:ext uri="{BB962C8B-B14F-4D97-AF65-F5344CB8AC3E}">
        <p14:creationId xmlns:p14="http://schemas.microsoft.com/office/powerpoint/2010/main" val="166773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a:t>
            </a:fld>
            <a:endParaRPr lang="en-US"/>
          </a:p>
        </p:txBody>
      </p:sp>
    </p:spTree>
    <p:extLst>
      <p:ext uri="{BB962C8B-B14F-4D97-AF65-F5344CB8AC3E}">
        <p14:creationId xmlns:p14="http://schemas.microsoft.com/office/powerpoint/2010/main" val="2966542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Sofia</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F1A1AC6-CFD1-4D26-87DA-F8B60AADD5E7}" type="slidenum">
              <a:t>10</a:t>
            </a:fld>
            <a:endParaRPr lang="en-US"/>
          </a:p>
        </p:txBody>
      </p:sp>
    </p:spTree>
    <p:extLst>
      <p:ext uri="{BB962C8B-B14F-4D97-AF65-F5344CB8AC3E}">
        <p14:creationId xmlns:p14="http://schemas.microsoft.com/office/powerpoint/2010/main" val="3626778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11</a:t>
            </a:fld>
            <a:endParaRPr lang="en-US"/>
          </a:p>
        </p:txBody>
      </p:sp>
    </p:spTree>
    <p:extLst>
      <p:ext uri="{BB962C8B-B14F-4D97-AF65-F5344CB8AC3E}">
        <p14:creationId xmlns:p14="http://schemas.microsoft.com/office/powerpoint/2010/main" val="2680459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12</a:t>
            </a:fld>
            <a:endParaRPr lang="en-US"/>
          </a:p>
        </p:txBody>
      </p:sp>
    </p:spTree>
    <p:extLst>
      <p:ext uri="{BB962C8B-B14F-4D97-AF65-F5344CB8AC3E}">
        <p14:creationId xmlns:p14="http://schemas.microsoft.com/office/powerpoint/2010/main" val="3459435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13</a:t>
            </a:fld>
            <a:endParaRPr lang="en-US"/>
          </a:p>
        </p:txBody>
      </p:sp>
    </p:spTree>
    <p:extLst>
      <p:ext uri="{BB962C8B-B14F-4D97-AF65-F5344CB8AC3E}">
        <p14:creationId xmlns:p14="http://schemas.microsoft.com/office/powerpoint/2010/main" val="189530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14</a:t>
            </a:fld>
            <a:endParaRPr lang="en-US"/>
          </a:p>
        </p:txBody>
      </p:sp>
    </p:spTree>
    <p:extLst>
      <p:ext uri="{BB962C8B-B14F-4D97-AF65-F5344CB8AC3E}">
        <p14:creationId xmlns:p14="http://schemas.microsoft.com/office/powerpoint/2010/main" val="31095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15</a:t>
            </a:fld>
            <a:endParaRPr lang="en-US"/>
          </a:p>
        </p:txBody>
      </p:sp>
    </p:spTree>
    <p:extLst>
      <p:ext uri="{BB962C8B-B14F-4D97-AF65-F5344CB8AC3E}">
        <p14:creationId xmlns:p14="http://schemas.microsoft.com/office/powerpoint/2010/main" val="925635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16</a:t>
            </a:fld>
            <a:endParaRPr lang="en-US"/>
          </a:p>
        </p:txBody>
      </p:sp>
    </p:spTree>
    <p:extLst>
      <p:ext uri="{BB962C8B-B14F-4D97-AF65-F5344CB8AC3E}">
        <p14:creationId xmlns:p14="http://schemas.microsoft.com/office/powerpoint/2010/main" val="351618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17</a:t>
            </a:fld>
            <a:endParaRPr lang="en-US"/>
          </a:p>
        </p:txBody>
      </p:sp>
    </p:spTree>
    <p:extLst>
      <p:ext uri="{BB962C8B-B14F-4D97-AF65-F5344CB8AC3E}">
        <p14:creationId xmlns:p14="http://schemas.microsoft.com/office/powerpoint/2010/main" val="300007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18</a:t>
            </a:fld>
            <a:endParaRPr lang="en-US"/>
          </a:p>
        </p:txBody>
      </p:sp>
    </p:spTree>
    <p:extLst>
      <p:ext uri="{BB962C8B-B14F-4D97-AF65-F5344CB8AC3E}">
        <p14:creationId xmlns:p14="http://schemas.microsoft.com/office/powerpoint/2010/main" val="238436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19</a:t>
            </a:fld>
            <a:endParaRPr lang="en-US"/>
          </a:p>
        </p:txBody>
      </p:sp>
    </p:spTree>
    <p:extLst>
      <p:ext uri="{BB962C8B-B14F-4D97-AF65-F5344CB8AC3E}">
        <p14:creationId xmlns:p14="http://schemas.microsoft.com/office/powerpoint/2010/main" val="684716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2</a:t>
            </a:fld>
            <a:endParaRPr lang="en-US"/>
          </a:p>
        </p:txBody>
      </p:sp>
    </p:spTree>
    <p:extLst>
      <p:ext uri="{BB962C8B-B14F-4D97-AF65-F5344CB8AC3E}">
        <p14:creationId xmlns:p14="http://schemas.microsoft.com/office/powerpoint/2010/main" val="3384992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20</a:t>
            </a:fld>
            <a:endParaRPr lang="en-US"/>
          </a:p>
        </p:txBody>
      </p:sp>
    </p:spTree>
    <p:extLst>
      <p:ext uri="{BB962C8B-B14F-4D97-AF65-F5344CB8AC3E}">
        <p14:creationId xmlns:p14="http://schemas.microsoft.com/office/powerpoint/2010/main" val="3385851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Elias</a:t>
            </a:r>
          </a:p>
        </p:txBody>
      </p:sp>
      <p:sp>
        <p:nvSpPr>
          <p:cNvPr id="4" name="Slide Number Placeholder 3"/>
          <p:cNvSpPr>
            <a:spLocks noGrp="1"/>
          </p:cNvSpPr>
          <p:nvPr>
            <p:ph type="sldNum" sz="quarter" idx="5"/>
          </p:nvPr>
        </p:nvSpPr>
        <p:spPr/>
        <p:txBody>
          <a:bodyPr/>
          <a:lstStyle/>
          <a:p>
            <a:fld id="{1F1A1AC6-CFD1-4D26-87DA-F8B60AADD5E7}" type="slidenum">
              <a:rPr lang="en-US"/>
              <a:t>21</a:t>
            </a:fld>
            <a:endParaRPr lang="en-US"/>
          </a:p>
        </p:txBody>
      </p:sp>
    </p:spTree>
    <p:extLst>
      <p:ext uri="{BB962C8B-B14F-4D97-AF65-F5344CB8AC3E}">
        <p14:creationId xmlns:p14="http://schemas.microsoft.com/office/powerpoint/2010/main" val="252623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3</a:t>
            </a:fld>
            <a:endParaRPr lang="en-US"/>
          </a:p>
        </p:txBody>
      </p:sp>
    </p:spTree>
    <p:extLst>
      <p:ext uri="{BB962C8B-B14F-4D97-AF65-F5344CB8AC3E}">
        <p14:creationId xmlns:p14="http://schemas.microsoft.com/office/powerpoint/2010/main" val="259953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4</a:t>
            </a:fld>
            <a:endParaRPr lang="en-US"/>
          </a:p>
        </p:txBody>
      </p:sp>
    </p:spTree>
    <p:extLst>
      <p:ext uri="{BB962C8B-B14F-4D97-AF65-F5344CB8AC3E}">
        <p14:creationId xmlns:p14="http://schemas.microsoft.com/office/powerpoint/2010/main" val="401748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Samariddin</a:t>
            </a:r>
          </a:p>
        </p:txBody>
      </p:sp>
      <p:sp>
        <p:nvSpPr>
          <p:cNvPr id="4" name="Slide Number Placeholder 3"/>
          <p:cNvSpPr>
            <a:spLocks noGrp="1"/>
          </p:cNvSpPr>
          <p:nvPr>
            <p:ph type="sldNum" sz="quarter" idx="5"/>
          </p:nvPr>
        </p:nvSpPr>
        <p:spPr/>
        <p:txBody>
          <a:bodyPr/>
          <a:lstStyle/>
          <a:p>
            <a:fld id="{1F1A1AC6-CFD1-4D26-87DA-F8B60AADD5E7}" type="slidenum">
              <a:rPr lang="en-US"/>
              <a:t>5</a:t>
            </a:fld>
            <a:endParaRPr lang="en-US"/>
          </a:p>
        </p:txBody>
      </p:sp>
    </p:spTree>
    <p:extLst>
      <p:ext uri="{BB962C8B-B14F-4D97-AF65-F5344CB8AC3E}">
        <p14:creationId xmlns:p14="http://schemas.microsoft.com/office/powerpoint/2010/main" val="3757856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Sofia</a:t>
            </a:r>
            <a:endParaRPr lang="en-US" err="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F1A1AC6-CFD1-4D26-87DA-F8B60AADD5E7}" type="slidenum">
              <a:t>6</a:t>
            </a:fld>
            <a:endParaRPr lang="en-US"/>
          </a:p>
        </p:txBody>
      </p:sp>
    </p:spTree>
    <p:extLst>
      <p:ext uri="{BB962C8B-B14F-4D97-AF65-F5344CB8AC3E}">
        <p14:creationId xmlns:p14="http://schemas.microsoft.com/office/powerpoint/2010/main" val="34666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Sofia</a:t>
            </a:r>
            <a:endParaRPr lang="en-US" err="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F1A1AC6-CFD1-4D26-87DA-F8B60AADD5E7}" type="slidenum">
              <a:rPr lang="en-US"/>
              <a:t>7</a:t>
            </a:fld>
            <a:endParaRPr lang="en-US"/>
          </a:p>
        </p:txBody>
      </p:sp>
    </p:spTree>
    <p:extLst>
      <p:ext uri="{BB962C8B-B14F-4D97-AF65-F5344CB8AC3E}">
        <p14:creationId xmlns:p14="http://schemas.microsoft.com/office/powerpoint/2010/main" val="310471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Sofia</a:t>
            </a:r>
          </a:p>
          <a:p>
            <a:r>
              <a:rPr lang="en-US">
                <a:ea typeface="Calibri"/>
                <a:cs typeface="Calibri"/>
              </a:rPr>
              <a:t>Allegiant</a:t>
            </a:r>
          </a:p>
          <a:p>
            <a:r>
              <a:rPr lang="en-US">
                <a:ea typeface="Calibri"/>
                <a:cs typeface="Calibri"/>
              </a:rPr>
              <a:t>Virgin </a:t>
            </a:r>
            <a:r>
              <a:rPr lang="en-US" err="1">
                <a:ea typeface="Calibri"/>
                <a:cs typeface="Calibri"/>
              </a:rPr>
              <a:t>atlantic</a:t>
            </a:r>
          </a:p>
          <a:p>
            <a:r>
              <a:rPr lang="en-US">
                <a:ea typeface="Calibri"/>
                <a:cs typeface="Calibri"/>
              </a:rPr>
              <a:t>Republic airways (under united)</a:t>
            </a:r>
          </a:p>
          <a:p>
            <a:r>
              <a:rPr lang="en-US">
                <a:ea typeface="Calibri"/>
                <a:cs typeface="Calibri"/>
              </a:rPr>
              <a:t>Spirit</a:t>
            </a:r>
          </a:p>
          <a:p>
            <a:r>
              <a:rPr lang="en-US">
                <a:ea typeface="Calibri"/>
                <a:cs typeface="Calibri"/>
              </a:rPr>
              <a:t>Northwest airlines (under delta)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F1A1AC6-CFD1-4D26-87DA-F8B60AADD5E7}" type="slidenum">
              <a:t>8</a:t>
            </a:fld>
            <a:endParaRPr lang="en-US"/>
          </a:p>
        </p:txBody>
      </p:sp>
    </p:spTree>
    <p:extLst>
      <p:ext uri="{BB962C8B-B14F-4D97-AF65-F5344CB8AC3E}">
        <p14:creationId xmlns:p14="http://schemas.microsoft.com/office/powerpoint/2010/main" val="3135633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sofia</a:t>
            </a:r>
          </a:p>
        </p:txBody>
      </p:sp>
      <p:sp>
        <p:nvSpPr>
          <p:cNvPr id="4" name="Slide Number Placeholder 3"/>
          <p:cNvSpPr>
            <a:spLocks noGrp="1"/>
          </p:cNvSpPr>
          <p:nvPr>
            <p:ph type="sldNum" sz="quarter" idx="5"/>
          </p:nvPr>
        </p:nvSpPr>
        <p:spPr/>
        <p:txBody>
          <a:bodyPr/>
          <a:lstStyle/>
          <a:p>
            <a:fld id="{1F1A1AC6-CFD1-4D26-87DA-F8B60AADD5E7}" type="slidenum">
              <a:rPr lang="en-US"/>
              <a:t>9</a:t>
            </a:fld>
            <a:endParaRPr lang="en-US"/>
          </a:p>
        </p:txBody>
      </p:sp>
    </p:spTree>
    <p:extLst>
      <p:ext uri="{BB962C8B-B14F-4D97-AF65-F5344CB8AC3E}">
        <p14:creationId xmlns:p14="http://schemas.microsoft.com/office/powerpoint/2010/main" val="272797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8744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167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18560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3920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7044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13149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4543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8210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716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72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4/25/2024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1994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4/25/2024</a:t>
            </a:fld>
            <a:endParaRPr lang="en-US"/>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297564293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View from plane wing">
            <a:extLst>
              <a:ext uri="{FF2B5EF4-FFF2-40B4-BE49-F238E27FC236}">
                <a16:creationId xmlns:a16="http://schemas.microsoft.com/office/drawing/2014/main" id="{7BB9C9B7-CC9E-80D1-EE6E-E5DF9B2528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2225084" y="3428999"/>
            <a:ext cx="7688825" cy="1852371"/>
          </a:xfrm>
        </p:spPr>
        <p:txBody>
          <a:bodyPr>
            <a:normAutofit/>
          </a:bodyPr>
          <a:lstStyle/>
          <a:p>
            <a:pPr algn="ctr"/>
            <a:r>
              <a:rPr lang="en-US">
                <a:solidFill>
                  <a:srgbClr val="FFFFFF"/>
                </a:solidFill>
              </a:rPr>
              <a:t>Flight Delays and Cancellations</a:t>
            </a:r>
          </a:p>
        </p:txBody>
      </p:sp>
      <p:sp>
        <p:nvSpPr>
          <p:cNvPr id="3" name="Subtitle 2"/>
          <p:cNvSpPr>
            <a:spLocks noGrp="1"/>
          </p:cNvSpPr>
          <p:nvPr>
            <p:ph type="subTitle" idx="1"/>
          </p:nvPr>
        </p:nvSpPr>
        <p:spPr>
          <a:xfrm>
            <a:off x="2225084" y="5423600"/>
            <a:ext cx="7688825" cy="647820"/>
          </a:xfrm>
        </p:spPr>
        <p:txBody>
          <a:bodyPr vert="horz" lIns="91440" tIns="45720" rIns="91440" bIns="45720" rtlCol="0" anchor="t">
            <a:normAutofit/>
          </a:bodyPr>
          <a:lstStyle/>
          <a:p>
            <a:pPr algn="ctr"/>
            <a:r>
              <a:rPr lang="en-US">
                <a:solidFill>
                  <a:srgbClr val="FFFFFF"/>
                </a:solidFill>
              </a:rPr>
              <a:t>Team 10</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520747-4629-7A9A-D6DA-C94F7E23F764}"/>
              </a:ext>
            </a:extLst>
          </p:cNvPr>
          <p:cNvSpPr>
            <a:spLocks noGrp="1"/>
          </p:cNvSpPr>
          <p:nvPr>
            <p:ph type="title"/>
          </p:nvPr>
        </p:nvSpPr>
        <p:spPr>
          <a:xfrm>
            <a:off x="1125590" y="296029"/>
            <a:ext cx="9950103" cy="1507376"/>
          </a:xfrm>
        </p:spPr>
        <p:txBody>
          <a:bodyPr/>
          <a:lstStyle/>
          <a:p>
            <a:r>
              <a:rPr lang="en-US"/>
              <a:t>10 Most Problematic Routes</a:t>
            </a:r>
            <a:br>
              <a:rPr lang="en-US"/>
            </a:br>
            <a:endParaRPr lang="en-US"/>
          </a:p>
        </p:txBody>
      </p:sp>
      <p:pic>
        <p:nvPicPr>
          <p:cNvPr id="3" name="Picture 2" descr="A graph of red bars&#10;&#10;Description automatically generated">
            <a:extLst>
              <a:ext uri="{FF2B5EF4-FFF2-40B4-BE49-F238E27FC236}">
                <a16:creationId xmlns:a16="http://schemas.microsoft.com/office/drawing/2014/main" id="{E56C1E52-E5D3-CBFC-1AAB-C97D49CDEAE2}"/>
              </a:ext>
            </a:extLst>
          </p:cNvPr>
          <p:cNvPicPr>
            <a:picLocks noChangeAspect="1"/>
          </p:cNvPicPr>
          <p:nvPr/>
        </p:nvPicPr>
        <p:blipFill>
          <a:blip r:embed="rId3"/>
          <a:stretch>
            <a:fillRect/>
          </a:stretch>
        </p:blipFill>
        <p:spPr>
          <a:xfrm>
            <a:off x="1003801" y="1225664"/>
            <a:ext cx="8873923" cy="5511023"/>
          </a:xfrm>
          <a:prstGeom prst="rect">
            <a:avLst/>
          </a:prstGeom>
        </p:spPr>
      </p:pic>
    </p:spTree>
    <p:extLst>
      <p:ext uri="{BB962C8B-B14F-4D97-AF65-F5344CB8AC3E}">
        <p14:creationId xmlns:p14="http://schemas.microsoft.com/office/powerpoint/2010/main" val="117873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number of flights&#10;&#10;Description automatically generated">
            <a:extLst>
              <a:ext uri="{FF2B5EF4-FFF2-40B4-BE49-F238E27FC236}">
                <a16:creationId xmlns:a16="http://schemas.microsoft.com/office/drawing/2014/main" id="{DB737640-3513-F584-044C-E82A250AD05D}"/>
              </a:ext>
            </a:extLst>
          </p:cNvPr>
          <p:cNvPicPr>
            <a:picLocks noChangeAspect="1"/>
          </p:cNvPicPr>
          <p:nvPr/>
        </p:nvPicPr>
        <p:blipFill>
          <a:blip r:embed="rId3"/>
          <a:stretch>
            <a:fillRect/>
          </a:stretch>
        </p:blipFill>
        <p:spPr>
          <a:xfrm>
            <a:off x="1413463" y="982138"/>
            <a:ext cx="9370943" cy="5498946"/>
          </a:xfrm>
          <a:prstGeom prst="rect">
            <a:avLst/>
          </a:prstGeom>
        </p:spPr>
      </p:pic>
      <p:sp>
        <p:nvSpPr>
          <p:cNvPr id="5" name="Title 4">
            <a:extLst>
              <a:ext uri="{FF2B5EF4-FFF2-40B4-BE49-F238E27FC236}">
                <a16:creationId xmlns:a16="http://schemas.microsoft.com/office/drawing/2014/main" id="{C1041FCF-07EA-91DE-8FB9-B570F6031B02}"/>
              </a:ext>
            </a:extLst>
          </p:cNvPr>
          <p:cNvSpPr>
            <a:spLocks noGrp="1"/>
          </p:cNvSpPr>
          <p:nvPr>
            <p:ph type="title"/>
          </p:nvPr>
        </p:nvSpPr>
        <p:spPr>
          <a:xfrm>
            <a:off x="1119132" y="-524090"/>
            <a:ext cx="9950103" cy="1507376"/>
          </a:xfrm>
        </p:spPr>
        <p:txBody>
          <a:bodyPr/>
          <a:lstStyle/>
          <a:p>
            <a:r>
              <a:rPr lang="en-US"/>
              <a:t>Average number of flights each day per  Airport</a:t>
            </a:r>
          </a:p>
        </p:txBody>
      </p:sp>
    </p:spTree>
    <p:extLst>
      <p:ext uri="{BB962C8B-B14F-4D97-AF65-F5344CB8AC3E}">
        <p14:creationId xmlns:p14="http://schemas.microsoft.com/office/powerpoint/2010/main" val="266705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flights">
            <a:extLst>
              <a:ext uri="{FF2B5EF4-FFF2-40B4-BE49-F238E27FC236}">
                <a16:creationId xmlns:a16="http://schemas.microsoft.com/office/drawing/2014/main" id="{75A520F1-A185-E4BB-C343-88F8E9A89FC7}"/>
              </a:ext>
            </a:extLst>
          </p:cNvPr>
          <p:cNvPicPr>
            <a:picLocks noChangeAspect="1"/>
          </p:cNvPicPr>
          <p:nvPr/>
        </p:nvPicPr>
        <p:blipFill>
          <a:blip r:embed="rId3"/>
          <a:stretch>
            <a:fillRect/>
          </a:stretch>
        </p:blipFill>
        <p:spPr>
          <a:xfrm>
            <a:off x="1129260" y="915885"/>
            <a:ext cx="10185721" cy="5944925"/>
          </a:xfrm>
          <a:prstGeom prst="rect">
            <a:avLst/>
          </a:prstGeom>
        </p:spPr>
      </p:pic>
      <p:sp>
        <p:nvSpPr>
          <p:cNvPr id="3" name="Title 4">
            <a:extLst>
              <a:ext uri="{FF2B5EF4-FFF2-40B4-BE49-F238E27FC236}">
                <a16:creationId xmlns:a16="http://schemas.microsoft.com/office/drawing/2014/main" id="{4DB1D1F1-BAF3-9FDD-9FD2-854FB9DA8934}"/>
              </a:ext>
            </a:extLst>
          </p:cNvPr>
          <p:cNvSpPr>
            <a:spLocks noGrp="1"/>
          </p:cNvSpPr>
          <p:nvPr>
            <p:ph type="title"/>
          </p:nvPr>
        </p:nvSpPr>
        <p:spPr>
          <a:xfrm>
            <a:off x="642000" y="-754249"/>
            <a:ext cx="10912289" cy="1507376"/>
          </a:xfrm>
        </p:spPr>
        <p:txBody>
          <a:bodyPr/>
          <a:lstStyle/>
          <a:p>
            <a:r>
              <a:rPr lang="en-US"/>
              <a:t>Total Number of Flights (in millions) of top 10 Airports</a:t>
            </a:r>
          </a:p>
        </p:txBody>
      </p:sp>
    </p:spTree>
    <p:extLst>
      <p:ext uri="{BB962C8B-B14F-4D97-AF65-F5344CB8AC3E}">
        <p14:creationId xmlns:p14="http://schemas.microsoft.com/office/powerpoint/2010/main" val="61329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flight cancellation&#10;&#10;Description automatically generated">
            <a:extLst>
              <a:ext uri="{FF2B5EF4-FFF2-40B4-BE49-F238E27FC236}">
                <a16:creationId xmlns:a16="http://schemas.microsoft.com/office/drawing/2014/main" id="{D25C913F-BC04-0CE1-12F7-9E2DB2F2DF75}"/>
              </a:ext>
            </a:extLst>
          </p:cNvPr>
          <p:cNvPicPr>
            <a:picLocks noChangeAspect="1"/>
          </p:cNvPicPr>
          <p:nvPr/>
        </p:nvPicPr>
        <p:blipFill>
          <a:blip r:embed="rId3"/>
          <a:stretch>
            <a:fillRect/>
          </a:stretch>
        </p:blipFill>
        <p:spPr>
          <a:xfrm>
            <a:off x="150233" y="210005"/>
            <a:ext cx="11323898" cy="6539995"/>
          </a:xfrm>
          <a:prstGeom prst="rect">
            <a:avLst/>
          </a:prstGeom>
        </p:spPr>
      </p:pic>
    </p:spTree>
    <p:extLst>
      <p:ext uri="{BB962C8B-B14F-4D97-AF65-F5344CB8AC3E}">
        <p14:creationId xmlns:p14="http://schemas.microsoft.com/office/powerpoint/2010/main" val="280887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612F838-9E15-400D-ADAA-BC55950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C4383-B00A-200C-75C9-AF50BD2A523E}"/>
              </a:ext>
            </a:extLst>
          </p:cNvPr>
          <p:cNvSpPr>
            <a:spLocks noGrp="1"/>
          </p:cNvSpPr>
          <p:nvPr>
            <p:ph type="title"/>
          </p:nvPr>
        </p:nvSpPr>
        <p:spPr>
          <a:xfrm>
            <a:off x="1077362" y="720435"/>
            <a:ext cx="3348588" cy="1507375"/>
          </a:xfrm>
        </p:spPr>
        <p:txBody>
          <a:bodyPr>
            <a:normAutofit/>
          </a:bodyPr>
          <a:lstStyle/>
          <a:p>
            <a:pPr>
              <a:lnSpc>
                <a:spcPct val="100000"/>
              </a:lnSpc>
            </a:pPr>
            <a:r>
              <a:rPr lang="en-US" sz="2200" b="0">
                <a:ea typeface="+mj-lt"/>
                <a:cs typeface="+mj-lt"/>
              </a:rPr>
              <a:t>Analyzing Flight Performance: Probability of Delay and Cancellation by Airline</a:t>
            </a:r>
            <a:endParaRPr lang="en-US" sz="2200">
              <a:ea typeface="+mj-lt"/>
              <a:cs typeface="+mj-lt"/>
            </a:endParaRPr>
          </a:p>
        </p:txBody>
      </p:sp>
      <p:sp>
        <p:nvSpPr>
          <p:cNvPr id="3" name="Content Placeholder 2">
            <a:extLst>
              <a:ext uri="{FF2B5EF4-FFF2-40B4-BE49-F238E27FC236}">
                <a16:creationId xmlns:a16="http://schemas.microsoft.com/office/drawing/2014/main" id="{3E07A7A9-C4B6-B7C0-BA5B-D6C018FD9182}"/>
              </a:ext>
            </a:extLst>
          </p:cNvPr>
          <p:cNvSpPr>
            <a:spLocks noGrp="1"/>
          </p:cNvSpPr>
          <p:nvPr>
            <p:ph idx="1"/>
          </p:nvPr>
        </p:nvSpPr>
        <p:spPr>
          <a:xfrm>
            <a:off x="1077362" y="2427316"/>
            <a:ext cx="3208391" cy="3513514"/>
          </a:xfrm>
        </p:spPr>
        <p:txBody>
          <a:bodyPr vert="horz" lIns="91440" tIns="45720" rIns="91440" bIns="45720" rtlCol="0">
            <a:normAutofit/>
          </a:bodyPr>
          <a:lstStyle/>
          <a:p>
            <a:pPr>
              <a:lnSpc>
                <a:spcPct val="110000"/>
              </a:lnSpc>
            </a:pPr>
            <a:r>
              <a:rPr lang="en-US" sz="1100">
                <a:ea typeface="+mn-lt"/>
                <a:cs typeface="+mn-lt"/>
              </a:rPr>
              <a:t>The provided code </a:t>
            </a:r>
            <a:r>
              <a:rPr lang="en-US" sz="1100" b="1">
                <a:ea typeface="+mn-lt"/>
                <a:cs typeface="+mn-lt"/>
              </a:rPr>
              <a:t>computes </a:t>
            </a:r>
            <a:r>
              <a:rPr lang="en-US" sz="1100">
                <a:ea typeface="+mn-lt"/>
                <a:cs typeface="+mn-lt"/>
              </a:rPr>
              <a:t>the </a:t>
            </a:r>
            <a:r>
              <a:rPr lang="en-US" sz="1100" b="1">
                <a:ea typeface="+mn-lt"/>
                <a:cs typeface="+mn-lt"/>
              </a:rPr>
              <a:t>probability </a:t>
            </a:r>
            <a:r>
              <a:rPr lang="en-US" sz="1100">
                <a:ea typeface="+mn-lt"/>
                <a:cs typeface="+mn-lt"/>
              </a:rPr>
              <a:t>of delay and cancellation for each airline.</a:t>
            </a:r>
          </a:p>
          <a:p>
            <a:pPr>
              <a:lnSpc>
                <a:spcPct val="110000"/>
              </a:lnSpc>
            </a:pPr>
            <a:r>
              <a:rPr lang="en-US" sz="1100">
                <a:ea typeface="+mn-lt"/>
                <a:cs typeface="+mn-lt"/>
              </a:rPr>
              <a:t>It first calculates the </a:t>
            </a:r>
            <a:r>
              <a:rPr lang="en-US" sz="1100" b="1">
                <a:ea typeface="+mn-lt"/>
                <a:cs typeface="+mn-lt"/>
              </a:rPr>
              <a:t>total number of flights operated</a:t>
            </a:r>
            <a:r>
              <a:rPr lang="en-US" sz="1100">
                <a:ea typeface="+mn-lt"/>
                <a:cs typeface="+mn-lt"/>
              </a:rPr>
              <a:t> by each airline and the number of delayed and cancelled flights.</a:t>
            </a:r>
          </a:p>
          <a:p>
            <a:pPr>
              <a:lnSpc>
                <a:spcPct val="110000"/>
              </a:lnSpc>
            </a:pPr>
            <a:r>
              <a:rPr lang="en-US" sz="1100">
                <a:ea typeface="+mn-lt"/>
                <a:cs typeface="+mn-lt"/>
              </a:rPr>
              <a:t>By joining these </a:t>
            </a:r>
            <a:r>
              <a:rPr lang="en-US" sz="1100" err="1">
                <a:ea typeface="+mn-lt"/>
                <a:cs typeface="+mn-lt"/>
              </a:rPr>
              <a:t>dataframes</a:t>
            </a:r>
            <a:r>
              <a:rPr lang="en-US" sz="1100">
                <a:ea typeface="+mn-lt"/>
                <a:cs typeface="+mn-lt"/>
              </a:rPr>
              <a:t> and computing delay and cancellation probabilities, it offers insights into airline performance.</a:t>
            </a:r>
          </a:p>
          <a:p>
            <a:pPr>
              <a:lnSpc>
                <a:spcPct val="110000"/>
              </a:lnSpc>
            </a:pPr>
            <a:r>
              <a:rPr lang="en-US" sz="1100">
                <a:ea typeface="+mn-lt"/>
                <a:cs typeface="+mn-lt"/>
              </a:rPr>
              <a:t>The resulting visualization presents a comparison of total, </a:t>
            </a:r>
            <a:r>
              <a:rPr lang="en-US" sz="1100" b="1">
                <a:ea typeface="+mn-lt"/>
                <a:cs typeface="+mn-lt"/>
              </a:rPr>
              <a:t>delayed, and cancelled flights for each airline, aiding in the evaluation of airline reliability and performance.</a:t>
            </a:r>
          </a:p>
          <a:p>
            <a:pPr>
              <a:lnSpc>
                <a:spcPct val="110000"/>
              </a:lnSpc>
            </a:pPr>
            <a:endParaRPr lang="en-US" sz="1100"/>
          </a:p>
        </p:txBody>
      </p:sp>
      <p:sp>
        <p:nvSpPr>
          <p:cNvPr id="16" name="Rectangle 15">
            <a:extLst>
              <a:ext uri="{FF2B5EF4-FFF2-40B4-BE49-F238E27FC236}">
                <a16:creationId xmlns:a16="http://schemas.microsoft.com/office/drawing/2014/main" id="{424227C0-1C28-4574-96C0-36D90661A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0"/>
            <a:ext cx="3484819" cy="3435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4">
            <a:extLst>
              <a:ext uri="{FF2B5EF4-FFF2-40B4-BE49-F238E27FC236}">
                <a16:creationId xmlns:a16="http://schemas.microsoft.com/office/drawing/2014/main" id="{7B2CA80B-A8CD-4C81-90DC-D43EFD3B3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5" y="-9993"/>
            <a:ext cx="3479957" cy="344523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89C4351-E530-4C90-9416-A9B8BD88D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697" y="3427736"/>
            <a:ext cx="3484819" cy="3430264"/>
          </a:xfrm>
          <a:custGeom>
            <a:avLst/>
            <a:gdLst>
              <a:gd name="connsiteX0" fmla="*/ 3477175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3429980 h 3430264"/>
              <a:gd name="connsiteX5" fmla="*/ 168101 w 3484819"/>
              <a:gd name="connsiteY5" fmla="*/ 3425798 h 3430264"/>
              <a:gd name="connsiteX6" fmla="*/ 3459291 w 3484819"/>
              <a:gd name="connsiteY6" fmla="*/ 348491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19" h="3430264">
                <a:moveTo>
                  <a:pt x="3477175" y="0"/>
                </a:moveTo>
                <a:lnTo>
                  <a:pt x="3484819" y="0"/>
                </a:lnTo>
                <a:lnTo>
                  <a:pt x="3484819" y="3430264"/>
                </a:lnTo>
                <a:lnTo>
                  <a:pt x="0" y="3430264"/>
                </a:lnTo>
                <a:lnTo>
                  <a:pt x="0" y="3429980"/>
                </a:lnTo>
                <a:lnTo>
                  <a:pt x="168101" y="3425798"/>
                </a:lnTo>
                <a:cubicBezTo>
                  <a:pt x="1892515" y="3339789"/>
                  <a:pt x="3286588" y="2021777"/>
                  <a:pt x="3459291" y="34849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22F70C1E-70A9-4389-843B-5784E2A9E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0784" y="-9991"/>
            <a:ext cx="3483870" cy="34452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lane on tarmac">
            <a:extLst>
              <a:ext uri="{FF2B5EF4-FFF2-40B4-BE49-F238E27FC236}">
                <a16:creationId xmlns:a16="http://schemas.microsoft.com/office/drawing/2014/main" id="{1F0C8BA3-0F03-F541-097F-FE42F9B77E9F}"/>
              </a:ext>
            </a:extLst>
          </p:cNvPr>
          <p:cNvPicPr>
            <a:picLocks noChangeAspect="1"/>
          </p:cNvPicPr>
          <p:nvPr/>
        </p:nvPicPr>
        <p:blipFill rotWithShape="1">
          <a:blip r:embed="rId3"/>
          <a:srcRect r="7" b="450"/>
          <a:stretch/>
        </p:blipFill>
        <p:spPr>
          <a:xfrm>
            <a:off x="5225965" y="3435239"/>
            <a:ext cx="6970895" cy="3432752"/>
          </a:xfrm>
          <a:custGeom>
            <a:avLst/>
            <a:gdLst/>
            <a:ahLst/>
            <a:cxnLst/>
            <a:rect l="l" t="t" r="r" b="b"/>
            <a:pathLst>
              <a:path w="6970895" h="3432752">
                <a:moveTo>
                  <a:pt x="0" y="0"/>
                </a:moveTo>
                <a:lnTo>
                  <a:pt x="3482163" y="0"/>
                </a:lnTo>
                <a:lnTo>
                  <a:pt x="6970895" y="0"/>
                </a:lnTo>
                <a:cubicBezTo>
                  <a:pt x="6970895" y="1895856"/>
                  <a:pt x="5408935" y="3432752"/>
                  <a:pt x="3482163" y="3432752"/>
                </a:cubicBezTo>
                <a:lnTo>
                  <a:pt x="3482163" y="3430264"/>
                </a:lnTo>
                <a:lnTo>
                  <a:pt x="0" y="3430264"/>
                </a:lnTo>
                <a:close/>
              </a:path>
            </a:pathLst>
          </a:custGeom>
        </p:spPr>
      </p:pic>
    </p:spTree>
    <p:extLst>
      <p:ext uri="{BB962C8B-B14F-4D97-AF65-F5344CB8AC3E}">
        <p14:creationId xmlns:p14="http://schemas.microsoft.com/office/powerpoint/2010/main" val="4202861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E08875-CDFE-F450-A783-8D6055C3BAD4}"/>
              </a:ext>
            </a:extLst>
          </p:cNvPr>
          <p:cNvPicPr>
            <a:picLocks noGrp="1" noChangeAspect="1"/>
          </p:cNvPicPr>
          <p:nvPr>
            <p:ph idx="1"/>
          </p:nvPr>
        </p:nvPicPr>
        <p:blipFill>
          <a:blip r:embed="rId3"/>
          <a:stretch>
            <a:fillRect/>
          </a:stretch>
        </p:blipFill>
        <p:spPr>
          <a:xfrm>
            <a:off x="499209" y="106254"/>
            <a:ext cx="11200355" cy="6652514"/>
          </a:xfrm>
        </p:spPr>
      </p:pic>
    </p:spTree>
    <p:extLst>
      <p:ext uri="{BB962C8B-B14F-4D97-AF65-F5344CB8AC3E}">
        <p14:creationId xmlns:p14="http://schemas.microsoft.com/office/powerpoint/2010/main" val="1895580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929C1E-D8F4-4A72-B3A3-525B158C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B8A1-F96F-8D3C-967E-4E7B4B3B409E}"/>
              </a:ext>
            </a:extLst>
          </p:cNvPr>
          <p:cNvSpPr>
            <a:spLocks noGrp="1"/>
          </p:cNvSpPr>
          <p:nvPr>
            <p:ph type="title"/>
          </p:nvPr>
        </p:nvSpPr>
        <p:spPr>
          <a:xfrm>
            <a:off x="1077363" y="1597960"/>
            <a:ext cx="3266037" cy="3720352"/>
          </a:xfrm>
        </p:spPr>
        <p:txBody>
          <a:bodyPr anchor="b">
            <a:normAutofit/>
          </a:bodyPr>
          <a:lstStyle/>
          <a:p>
            <a:r>
              <a:rPr lang="en-US" sz="2800" b="0">
                <a:ea typeface="+mj-lt"/>
                <a:cs typeface="+mj-lt"/>
              </a:rPr>
              <a:t>Predictive Analysis: Assessing Flight Delay Using H2O</a:t>
            </a:r>
            <a:endParaRPr lang="en-US" sz="2800">
              <a:ea typeface="+mj-lt"/>
              <a:cs typeface="+mj-lt"/>
            </a:endParaRPr>
          </a:p>
        </p:txBody>
      </p:sp>
      <p:sp>
        <p:nvSpPr>
          <p:cNvPr id="14" name="Freeform: Shape 13">
            <a:extLst>
              <a:ext uri="{FF2B5EF4-FFF2-40B4-BE49-F238E27FC236}">
                <a16:creationId xmlns:a16="http://schemas.microsoft.com/office/drawing/2014/main" id="{4688C57F-18E6-4B7B-896C-59DF44273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5" name="Content Placeholder 2">
            <a:extLst>
              <a:ext uri="{FF2B5EF4-FFF2-40B4-BE49-F238E27FC236}">
                <a16:creationId xmlns:a16="http://schemas.microsoft.com/office/drawing/2014/main" id="{203CA2BE-F756-E282-AF16-20968FB5C99B}"/>
              </a:ext>
            </a:extLst>
          </p:cNvPr>
          <p:cNvGraphicFramePr>
            <a:graphicFrameLocks noGrp="1"/>
          </p:cNvGraphicFramePr>
          <p:nvPr>
            <p:ph idx="1"/>
            <p:extLst>
              <p:ext uri="{D42A27DB-BD31-4B8C-83A1-F6EECF244321}">
                <p14:modId xmlns:p14="http://schemas.microsoft.com/office/powerpoint/2010/main" val="1495193509"/>
              </p:ext>
            </p:extLst>
          </p:nvPr>
        </p:nvGraphicFramePr>
        <p:xfrm>
          <a:off x="5190565" y="809625"/>
          <a:ext cx="5787020" cy="514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96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7AFFCAE-0AB5-45EE-B656-860EA6FFE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shot of a program code&#10;&#10;Description automatically generated">
            <a:extLst>
              <a:ext uri="{FF2B5EF4-FFF2-40B4-BE49-F238E27FC236}">
                <a16:creationId xmlns:a16="http://schemas.microsoft.com/office/drawing/2014/main" id="{E2DBC8A2-BDC0-27C0-0CC9-B9F8A0FA7FA8}"/>
              </a:ext>
            </a:extLst>
          </p:cNvPr>
          <p:cNvPicPr>
            <a:picLocks noGrp="1" noChangeAspect="1"/>
          </p:cNvPicPr>
          <p:nvPr>
            <p:ph idx="1"/>
          </p:nvPr>
        </p:nvPicPr>
        <p:blipFill rotWithShape="1">
          <a:blip r:embed="rId3"/>
          <a:srcRect r="13777" b="-1"/>
          <a:stretch/>
        </p:blipFill>
        <p:spPr>
          <a:xfrm>
            <a:off x="1" y="-11713"/>
            <a:ext cx="12191999" cy="6857990"/>
          </a:xfrm>
          <a:custGeom>
            <a:avLst/>
            <a:gdLst/>
            <a:ahLst/>
            <a:cxnLst/>
            <a:rect l="l" t="t" r="r" b="b"/>
            <a:pathLst>
              <a:path w="12191999" h="6858000">
                <a:moveTo>
                  <a:pt x="0" y="0"/>
                </a:moveTo>
                <a:lnTo>
                  <a:pt x="5224096" y="0"/>
                </a:lnTo>
                <a:cubicBezTo>
                  <a:pt x="8952104" y="0"/>
                  <a:pt x="11996310" y="2881531"/>
                  <a:pt x="12182932" y="6505093"/>
                </a:cubicBezTo>
                <a:lnTo>
                  <a:pt x="12191999" y="6858000"/>
                </a:lnTo>
                <a:lnTo>
                  <a:pt x="5224096" y="6858000"/>
                </a:lnTo>
                <a:lnTo>
                  <a:pt x="0" y="6858000"/>
                </a:lnTo>
                <a:close/>
              </a:path>
            </a:pathLst>
          </a:custGeom>
        </p:spPr>
      </p:pic>
    </p:spTree>
    <p:extLst>
      <p:ext uri="{BB962C8B-B14F-4D97-AF65-F5344CB8AC3E}">
        <p14:creationId xmlns:p14="http://schemas.microsoft.com/office/powerpoint/2010/main" val="1173449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7AFFCAE-0AB5-45EE-B656-860EA6FFE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 shot of a computer program&#10;&#10;Description automatically generated">
            <a:extLst>
              <a:ext uri="{FF2B5EF4-FFF2-40B4-BE49-F238E27FC236}">
                <a16:creationId xmlns:a16="http://schemas.microsoft.com/office/drawing/2014/main" id="{B633BFC2-E02C-6E66-FF84-F14F0D25AE7C}"/>
              </a:ext>
            </a:extLst>
          </p:cNvPr>
          <p:cNvPicPr>
            <a:picLocks noGrp="1" noChangeAspect="1"/>
          </p:cNvPicPr>
          <p:nvPr>
            <p:ph idx="1"/>
          </p:nvPr>
        </p:nvPicPr>
        <p:blipFill rotWithShape="1">
          <a:blip r:embed="rId3"/>
          <a:srcRect t="9129" b="2288"/>
          <a:stretch/>
        </p:blipFill>
        <p:spPr>
          <a:xfrm>
            <a:off x="1" y="10"/>
            <a:ext cx="12191999" cy="6857990"/>
          </a:xfrm>
          <a:custGeom>
            <a:avLst/>
            <a:gdLst/>
            <a:ahLst/>
            <a:cxnLst/>
            <a:rect l="l" t="t" r="r" b="b"/>
            <a:pathLst>
              <a:path w="12191999" h="6858000">
                <a:moveTo>
                  <a:pt x="0" y="0"/>
                </a:moveTo>
                <a:lnTo>
                  <a:pt x="5224096" y="0"/>
                </a:lnTo>
                <a:cubicBezTo>
                  <a:pt x="8952104" y="0"/>
                  <a:pt x="11996310" y="2881531"/>
                  <a:pt x="12182932" y="6505093"/>
                </a:cubicBezTo>
                <a:lnTo>
                  <a:pt x="12191999" y="6858000"/>
                </a:lnTo>
                <a:lnTo>
                  <a:pt x="5224096" y="6858000"/>
                </a:lnTo>
                <a:lnTo>
                  <a:pt x="0" y="6858000"/>
                </a:lnTo>
                <a:close/>
              </a:path>
            </a:pathLst>
          </a:custGeom>
        </p:spPr>
      </p:pic>
    </p:spTree>
    <p:extLst>
      <p:ext uri="{BB962C8B-B14F-4D97-AF65-F5344CB8AC3E}">
        <p14:creationId xmlns:p14="http://schemas.microsoft.com/office/powerpoint/2010/main" val="226507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174D-8E1E-0E6A-9107-61B55FAE6690}"/>
              </a:ext>
            </a:extLst>
          </p:cNvPr>
          <p:cNvSpPr>
            <a:spLocks noGrp="1"/>
          </p:cNvSpPr>
          <p:nvPr>
            <p:ph type="title"/>
          </p:nvPr>
        </p:nvSpPr>
        <p:spPr>
          <a:xfrm>
            <a:off x="321820" y="210281"/>
            <a:ext cx="9950103" cy="1507376"/>
          </a:xfrm>
        </p:spPr>
        <p:txBody>
          <a:bodyPr/>
          <a:lstStyle/>
          <a:p>
            <a:r>
              <a:rPr lang="en-US"/>
              <a:t>Our Classification Model:</a:t>
            </a:r>
          </a:p>
        </p:txBody>
      </p:sp>
      <p:pic>
        <p:nvPicPr>
          <p:cNvPr id="4" name="Content Placeholder 3" descr="A screenshot of a computer&#10;&#10;Description automatically generated">
            <a:extLst>
              <a:ext uri="{FF2B5EF4-FFF2-40B4-BE49-F238E27FC236}">
                <a16:creationId xmlns:a16="http://schemas.microsoft.com/office/drawing/2014/main" id="{018464E1-4FD7-E72E-C4E9-A003AF5A5C38}"/>
              </a:ext>
            </a:extLst>
          </p:cNvPr>
          <p:cNvPicPr>
            <a:picLocks noGrp="1" noChangeAspect="1"/>
          </p:cNvPicPr>
          <p:nvPr>
            <p:ph idx="1"/>
          </p:nvPr>
        </p:nvPicPr>
        <p:blipFill>
          <a:blip r:embed="rId3"/>
          <a:stretch>
            <a:fillRect/>
          </a:stretch>
        </p:blipFill>
        <p:spPr>
          <a:xfrm>
            <a:off x="318172" y="2268942"/>
            <a:ext cx="6096000" cy="1830577"/>
          </a:xfrm>
        </p:spPr>
      </p:pic>
      <p:pic>
        <p:nvPicPr>
          <p:cNvPr id="6" name="Picture 5">
            <a:extLst>
              <a:ext uri="{FF2B5EF4-FFF2-40B4-BE49-F238E27FC236}">
                <a16:creationId xmlns:a16="http://schemas.microsoft.com/office/drawing/2014/main" id="{38C193FA-4568-90B5-CF41-529D5A91745B}"/>
              </a:ext>
            </a:extLst>
          </p:cNvPr>
          <p:cNvPicPr>
            <a:picLocks noChangeAspect="1"/>
          </p:cNvPicPr>
          <p:nvPr/>
        </p:nvPicPr>
        <p:blipFill>
          <a:blip r:embed="rId4"/>
          <a:stretch>
            <a:fillRect/>
          </a:stretch>
        </p:blipFill>
        <p:spPr>
          <a:xfrm>
            <a:off x="6497864" y="214764"/>
            <a:ext cx="5183929" cy="4114800"/>
          </a:xfrm>
          <a:prstGeom prst="rect">
            <a:avLst/>
          </a:prstGeom>
        </p:spPr>
      </p:pic>
    </p:spTree>
    <p:extLst>
      <p:ext uri="{BB962C8B-B14F-4D97-AF65-F5344CB8AC3E}">
        <p14:creationId xmlns:p14="http://schemas.microsoft.com/office/powerpoint/2010/main" val="121955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4D3D5-5188-58C7-2D2D-ABC227643119}"/>
              </a:ext>
            </a:extLst>
          </p:cNvPr>
          <p:cNvSpPr>
            <a:spLocks noGrp="1"/>
          </p:cNvSpPr>
          <p:nvPr>
            <p:ph type="title"/>
          </p:nvPr>
        </p:nvSpPr>
        <p:spPr>
          <a:xfrm>
            <a:off x="1077362" y="720435"/>
            <a:ext cx="4855352" cy="1507375"/>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4D07BD1B-615D-9F00-FE80-0AEABAB37C95}"/>
              </a:ext>
            </a:extLst>
          </p:cNvPr>
          <p:cNvSpPr>
            <a:spLocks noGrp="1"/>
          </p:cNvSpPr>
          <p:nvPr>
            <p:ph idx="1"/>
          </p:nvPr>
        </p:nvSpPr>
        <p:spPr>
          <a:xfrm>
            <a:off x="1077362" y="2427316"/>
            <a:ext cx="4855352" cy="3513514"/>
          </a:xfrm>
        </p:spPr>
        <p:txBody>
          <a:bodyPr vert="horz" lIns="91440" tIns="45720" rIns="91440" bIns="45720" rtlCol="0">
            <a:normAutofit/>
          </a:bodyPr>
          <a:lstStyle/>
          <a:p>
            <a:pPr>
              <a:lnSpc>
                <a:spcPct val="110000"/>
              </a:lnSpc>
              <a:buNone/>
            </a:pPr>
            <a:r>
              <a:rPr lang="en-US" sz="1500">
                <a:ea typeface="+mn-lt"/>
                <a:cs typeface="+mn-lt"/>
              </a:rPr>
              <a:t>  - As a travel agency catering to clients with </a:t>
            </a:r>
            <a:r>
              <a:rPr lang="en-US" sz="1500" b="1">
                <a:ea typeface="+mn-lt"/>
                <a:cs typeface="+mn-lt"/>
              </a:rPr>
              <a:t>minimal tolerance for delays</a:t>
            </a:r>
            <a:r>
              <a:rPr lang="en-US" sz="1500">
                <a:ea typeface="+mn-lt"/>
                <a:cs typeface="+mn-lt"/>
              </a:rPr>
              <a:t> or cancellations, our goal is to assist them in selecting the </a:t>
            </a:r>
            <a:r>
              <a:rPr lang="en-US" sz="1500" b="1">
                <a:ea typeface="+mn-lt"/>
                <a:cs typeface="+mn-lt"/>
              </a:rPr>
              <a:t>most dependable airlines</a:t>
            </a:r>
            <a:r>
              <a:rPr lang="en-US" sz="1500">
                <a:ea typeface="+mn-lt"/>
                <a:cs typeface="+mn-lt"/>
              </a:rPr>
              <a:t> for their journeys. </a:t>
            </a:r>
            <a:endParaRPr lang="en-US" sz="1500"/>
          </a:p>
          <a:p>
            <a:pPr>
              <a:lnSpc>
                <a:spcPct val="110000"/>
              </a:lnSpc>
              <a:buNone/>
            </a:pPr>
            <a:r>
              <a:rPr lang="en-US" sz="1500">
                <a:ea typeface="+mn-lt"/>
                <a:cs typeface="+mn-lt"/>
              </a:rPr>
              <a:t>  - We aim to address the question: </a:t>
            </a:r>
            <a:r>
              <a:rPr lang="en-US" sz="1500" i="1">
                <a:ea typeface="+mn-lt"/>
                <a:cs typeface="+mn-lt"/>
              </a:rPr>
              <a:t>"Which factors should our clients consider (such as airlines, weather patterns, and airport congestion) to make informed decisions about their airline and airport choices?"</a:t>
            </a:r>
            <a:endParaRPr lang="en-US" sz="1500" i="1"/>
          </a:p>
          <a:p>
            <a:pPr marL="0" indent="0">
              <a:lnSpc>
                <a:spcPct val="110000"/>
              </a:lnSpc>
              <a:buNone/>
            </a:pPr>
            <a:r>
              <a:rPr lang="en-US" sz="1500">
                <a:ea typeface="+mn-lt"/>
                <a:cs typeface="+mn-lt"/>
              </a:rPr>
              <a:t>  - For example, leveraging our reports, we can advise customers traveling from NYC on selecting the airport with the least congestion and choosing an airline with the lowest likelihood of delays or cancellations.</a:t>
            </a:r>
            <a:endParaRPr lang="en-US" sz="150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lane on tarmac">
            <a:extLst>
              <a:ext uri="{FF2B5EF4-FFF2-40B4-BE49-F238E27FC236}">
                <a16:creationId xmlns:a16="http://schemas.microsoft.com/office/drawing/2014/main" id="{C3BD2232-4D91-75A3-685B-8A6AAD923976}"/>
              </a:ext>
            </a:extLst>
          </p:cNvPr>
          <p:cNvPicPr>
            <a:picLocks noChangeAspect="1"/>
          </p:cNvPicPr>
          <p:nvPr/>
        </p:nvPicPr>
        <p:blipFill rotWithShape="1">
          <a:blip r:embed="rId3"/>
          <a:srcRect l="36858" r="12401"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119119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red bars&#10;&#10;Description automatically generated">
            <a:extLst>
              <a:ext uri="{FF2B5EF4-FFF2-40B4-BE49-F238E27FC236}">
                <a16:creationId xmlns:a16="http://schemas.microsoft.com/office/drawing/2014/main" id="{9BA24FB1-0350-DA9F-877D-BCECC413C08F}"/>
              </a:ext>
            </a:extLst>
          </p:cNvPr>
          <p:cNvPicPr>
            <a:picLocks noChangeAspect="1"/>
          </p:cNvPicPr>
          <p:nvPr/>
        </p:nvPicPr>
        <p:blipFill>
          <a:blip r:embed="rId3"/>
          <a:stretch>
            <a:fillRect/>
          </a:stretch>
        </p:blipFill>
        <p:spPr>
          <a:xfrm>
            <a:off x="3243262" y="970082"/>
            <a:ext cx="5705474" cy="5887655"/>
          </a:xfrm>
          <a:prstGeom prst="rect">
            <a:avLst/>
          </a:prstGeom>
        </p:spPr>
      </p:pic>
    </p:spTree>
    <p:extLst>
      <p:ext uri="{BB962C8B-B14F-4D97-AF65-F5344CB8AC3E}">
        <p14:creationId xmlns:p14="http://schemas.microsoft.com/office/powerpoint/2010/main" val="261777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929C1E-D8F4-4A72-B3A3-525B158C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207FE-96DB-BA59-221B-DC2ACB819A14}"/>
              </a:ext>
            </a:extLst>
          </p:cNvPr>
          <p:cNvSpPr>
            <a:spLocks noGrp="1"/>
          </p:cNvSpPr>
          <p:nvPr>
            <p:ph type="title"/>
          </p:nvPr>
        </p:nvSpPr>
        <p:spPr>
          <a:xfrm>
            <a:off x="1077363" y="1597960"/>
            <a:ext cx="3266037" cy="3720352"/>
          </a:xfrm>
        </p:spPr>
        <p:txBody>
          <a:bodyPr anchor="b">
            <a:normAutofit/>
          </a:bodyPr>
          <a:lstStyle/>
          <a:p>
            <a:r>
              <a:rPr lang="en-US" sz="2800"/>
              <a:t>Results</a:t>
            </a:r>
          </a:p>
        </p:txBody>
      </p:sp>
      <p:sp>
        <p:nvSpPr>
          <p:cNvPr id="19" name="Freeform: Shape 18">
            <a:extLst>
              <a:ext uri="{FF2B5EF4-FFF2-40B4-BE49-F238E27FC236}">
                <a16:creationId xmlns:a16="http://schemas.microsoft.com/office/drawing/2014/main" id="{4688C57F-18E6-4B7B-896C-59DF44273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0" name="Content Placeholder 2">
            <a:extLst>
              <a:ext uri="{FF2B5EF4-FFF2-40B4-BE49-F238E27FC236}">
                <a16:creationId xmlns:a16="http://schemas.microsoft.com/office/drawing/2014/main" id="{7ACB27E0-356F-0ADD-D5DA-A8D9BBA9FE9F}"/>
              </a:ext>
            </a:extLst>
          </p:cNvPr>
          <p:cNvGraphicFramePr>
            <a:graphicFrameLocks noGrp="1"/>
          </p:cNvGraphicFramePr>
          <p:nvPr>
            <p:ph idx="1"/>
            <p:extLst>
              <p:ext uri="{D42A27DB-BD31-4B8C-83A1-F6EECF244321}">
                <p14:modId xmlns:p14="http://schemas.microsoft.com/office/powerpoint/2010/main" val="3960558383"/>
              </p:ext>
            </p:extLst>
          </p:nvPr>
        </p:nvGraphicFramePr>
        <p:xfrm>
          <a:off x="5190565" y="809625"/>
          <a:ext cx="5787020" cy="514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729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C267B-9ABA-6D83-7C5E-117D38C4A291}"/>
              </a:ext>
            </a:extLst>
          </p:cNvPr>
          <p:cNvSpPr>
            <a:spLocks noGrp="1"/>
          </p:cNvSpPr>
          <p:nvPr>
            <p:ph type="title"/>
          </p:nvPr>
        </p:nvSpPr>
        <p:spPr>
          <a:xfrm>
            <a:off x="1077362" y="447676"/>
            <a:ext cx="10037276" cy="885824"/>
          </a:xfrm>
        </p:spPr>
        <p:txBody>
          <a:bodyPr anchor="ctr">
            <a:normAutofit/>
          </a:bodyPr>
          <a:lstStyle/>
          <a:p>
            <a:pPr algn="ctr"/>
            <a:r>
              <a:rPr lang="en-US" sz="2800"/>
              <a:t>Data Description</a:t>
            </a:r>
          </a:p>
        </p:txBody>
      </p:sp>
      <p:sp>
        <p:nvSpPr>
          <p:cNvPr id="14" name="Rectangle 13">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ACE77C7-35A3-F3A3-467F-BFEF4768ED85}"/>
              </a:ext>
            </a:extLst>
          </p:cNvPr>
          <p:cNvGraphicFramePr>
            <a:graphicFrameLocks noGrp="1"/>
          </p:cNvGraphicFramePr>
          <p:nvPr>
            <p:ph idx="1"/>
            <p:extLst>
              <p:ext uri="{D42A27DB-BD31-4B8C-83A1-F6EECF244321}">
                <p14:modId xmlns:p14="http://schemas.microsoft.com/office/powerpoint/2010/main" val="1370288485"/>
              </p:ext>
            </p:extLst>
          </p:nvPr>
        </p:nvGraphicFramePr>
        <p:xfrm>
          <a:off x="1077913" y="2809875"/>
          <a:ext cx="10036175" cy="3130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09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F560-96A6-CE6B-1343-DD7A9976FD37}"/>
              </a:ext>
            </a:extLst>
          </p:cNvPr>
          <p:cNvSpPr>
            <a:spLocks noGrp="1"/>
          </p:cNvSpPr>
          <p:nvPr>
            <p:ph type="title"/>
          </p:nvPr>
        </p:nvSpPr>
        <p:spPr/>
        <p:txBody>
          <a:bodyPr/>
          <a:lstStyle/>
          <a:p>
            <a:r>
              <a:rPr lang="en-US"/>
              <a:t>Big Data Process</a:t>
            </a:r>
          </a:p>
        </p:txBody>
      </p:sp>
      <p:sp>
        <p:nvSpPr>
          <p:cNvPr id="3" name="Content Placeholder 2">
            <a:extLst>
              <a:ext uri="{FF2B5EF4-FFF2-40B4-BE49-F238E27FC236}">
                <a16:creationId xmlns:a16="http://schemas.microsoft.com/office/drawing/2014/main" id="{74B7C124-2E27-0549-1BC2-DF1332E48D38}"/>
              </a:ext>
            </a:extLst>
          </p:cNvPr>
          <p:cNvSpPr>
            <a:spLocks noGrp="1"/>
          </p:cNvSpPr>
          <p:nvPr>
            <p:ph idx="1"/>
          </p:nvPr>
        </p:nvSpPr>
        <p:spPr/>
        <p:txBody>
          <a:bodyPr vert="horz" lIns="91440" tIns="45720" rIns="91440" bIns="45720" rtlCol="0" anchor="t">
            <a:normAutofit/>
          </a:bodyPr>
          <a:lstStyle/>
          <a:p>
            <a:r>
              <a:rPr lang="en-US"/>
              <a:t>Combined 10 years of data into one </a:t>
            </a:r>
            <a:r>
              <a:rPr lang="en-US" err="1"/>
              <a:t>dataframe</a:t>
            </a:r>
            <a:r>
              <a:rPr lang="en-US"/>
              <a:t> using </a:t>
            </a:r>
            <a:r>
              <a:rPr lang="en-US" b="1" err="1"/>
              <a:t>PySpark</a:t>
            </a:r>
          </a:p>
          <a:p>
            <a:r>
              <a:rPr lang="en-US"/>
              <a:t>Performed transformations on </a:t>
            </a:r>
            <a:r>
              <a:rPr lang="en-US" b="1" err="1"/>
              <a:t>PySpark</a:t>
            </a:r>
            <a:r>
              <a:rPr lang="en-US" b="1"/>
              <a:t> </a:t>
            </a:r>
            <a:r>
              <a:rPr lang="en-US" err="1"/>
              <a:t>dataframe</a:t>
            </a:r>
            <a:r>
              <a:rPr lang="en-US"/>
              <a:t> to answer key questions</a:t>
            </a:r>
          </a:p>
          <a:p>
            <a:r>
              <a:rPr lang="en-US"/>
              <a:t>Converted transformed data to </a:t>
            </a:r>
            <a:r>
              <a:rPr lang="en-US" b="1"/>
              <a:t>Pandas </a:t>
            </a:r>
            <a:r>
              <a:rPr lang="en-US"/>
              <a:t>and used </a:t>
            </a:r>
            <a:r>
              <a:rPr lang="en-US" b="1"/>
              <a:t>Matplotlib </a:t>
            </a:r>
            <a:r>
              <a:rPr lang="en-US"/>
              <a:t>to visualize results</a:t>
            </a:r>
          </a:p>
          <a:p>
            <a:r>
              <a:rPr lang="en-US"/>
              <a:t>Used </a:t>
            </a:r>
            <a:r>
              <a:rPr lang="en-US" b="1"/>
              <a:t>H2O </a:t>
            </a:r>
            <a:r>
              <a:rPr lang="en-US"/>
              <a:t>to perform random forest classifier on data to find significant factors in delays and create a model that can predict delays</a:t>
            </a:r>
          </a:p>
        </p:txBody>
      </p:sp>
    </p:spTree>
    <p:extLst>
      <p:ext uri="{BB962C8B-B14F-4D97-AF65-F5344CB8AC3E}">
        <p14:creationId xmlns:p14="http://schemas.microsoft.com/office/powerpoint/2010/main" val="402460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7EA9-C0AD-D503-001F-F0EAEBFCA752}"/>
              </a:ext>
            </a:extLst>
          </p:cNvPr>
          <p:cNvSpPr>
            <a:spLocks noGrp="1"/>
          </p:cNvSpPr>
          <p:nvPr>
            <p:ph type="title"/>
          </p:nvPr>
        </p:nvSpPr>
        <p:spPr>
          <a:xfrm>
            <a:off x="1022118" y="3142"/>
            <a:ext cx="8930196" cy="1519099"/>
          </a:xfrm>
        </p:spPr>
        <p:txBody>
          <a:bodyPr/>
          <a:lstStyle/>
          <a:p>
            <a:r>
              <a:rPr lang="en-US"/>
              <a:t>Our Data:</a:t>
            </a:r>
          </a:p>
        </p:txBody>
      </p:sp>
      <p:pic>
        <p:nvPicPr>
          <p:cNvPr id="4" name="Content Placeholder 3" descr="A screenshot of a computer screen&#10;&#10;Description automatically generated">
            <a:extLst>
              <a:ext uri="{FF2B5EF4-FFF2-40B4-BE49-F238E27FC236}">
                <a16:creationId xmlns:a16="http://schemas.microsoft.com/office/drawing/2014/main" id="{802ED4FE-84E2-1D27-1CB5-E24E18B40978}"/>
              </a:ext>
            </a:extLst>
          </p:cNvPr>
          <p:cNvPicPr>
            <a:picLocks noGrp="1" noChangeAspect="1"/>
          </p:cNvPicPr>
          <p:nvPr>
            <p:ph idx="1"/>
          </p:nvPr>
        </p:nvPicPr>
        <p:blipFill>
          <a:blip r:embed="rId3"/>
          <a:stretch>
            <a:fillRect/>
          </a:stretch>
        </p:blipFill>
        <p:spPr>
          <a:xfrm>
            <a:off x="1126837" y="1717608"/>
            <a:ext cx="9047545" cy="2879472"/>
          </a:xfrm>
        </p:spPr>
      </p:pic>
    </p:spTree>
    <p:extLst>
      <p:ext uri="{BB962C8B-B14F-4D97-AF65-F5344CB8AC3E}">
        <p14:creationId xmlns:p14="http://schemas.microsoft.com/office/powerpoint/2010/main" val="386544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3805A-1E78-2ED2-5C01-29C035E4F2D3}"/>
              </a:ext>
            </a:extLst>
          </p:cNvPr>
          <p:cNvSpPr>
            <a:spLocks noGrp="1"/>
          </p:cNvSpPr>
          <p:nvPr>
            <p:ph type="title"/>
          </p:nvPr>
        </p:nvSpPr>
        <p:spPr>
          <a:xfrm>
            <a:off x="1125590" y="-215186"/>
            <a:ext cx="9950103" cy="1507376"/>
          </a:xfrm>
        </p:spPr>
        <p:txBody>
          <a:bodyPr>
            <a:normAutofit/>
          </a:bodyPr>
          <a:lstStyle/>
          <a:p>
            <a:r>
              <a:rPr lang="en-US" b="0">
                <a:ea typeface="+mj-lt"/>
                <a:cs typeface="+mj-lt"/>
              </a:rPr>
              <a:t>Analyzing Delay Types: Understanding Factors Impacting Air Travel Reliability</a:t>
            </a:r>
            <a:endParaRPr lang="en-US">
              <a:ea typeface="+mj-lt"/>
              <a:cs typeface="+mj-lt"/>
            </a:endParaRPr>
          </a:p>
        </p:txBody>
      </p:sp>
      <p:sp>
        <p:nvSpPr>
          <p:cNvPr id="3" name="Content Placeholder 2">
            <a:extLst>
              <a:ext uri="{FF2B5EF4-FFF2-40B4-BE49-F238E27FC236}">
                <a16:creationId xmlns:a16="http://schemas.microsoft.com/office/drawing/2014/main" id="{4408D5A2-7117-7E06-854C-DCE2E90E84B2}"/>
              </a:ext>
            </a:extLst>
          </p:cNvPr>
          <p:cNvSpPr>
            <a:spLocks noGrp="1"/>
          </p:cNvSpPr>
          <p:nvPr>
            <p:ph idx="1"/>
          </p:nvPr>
        </p:nvSpPr>
        <p:spPr>
          <a:xfrm>
            <a:off x="115312" y="1577233"/>
            <a:ext cx="2813415" cy="3706424"/>
          </a:xfrm>
        </p:spPr>
        <p:txBody>
          <a:bodyPr vert="horz" lIns="91440" tIns="45720" rIns="91440" bIns="45720" rtlCol="0" anchor="t">
            <a:normAutofit/>
          </a:bodyPr>
          <a:lstStyle/>
          <a:p>
            <a:r>
              <a:rPr lang="en-US">
                <a:ea typeface="+mn-lt"/>
                <a:cs typeface="+mn-lt"/>
              </a:rPr>
              <a:t>This code generates a visualization using matplotlib to illustrate the total delays for different delay types (such as carrier delay, weather delay, etc.).</a:t>
            </a:r>
          </a:p>
          <a:p>
            <a:endParaRPr lang="en-US"/>
          </a:p>
        </p:txBody>
      </p:sp>
      <p:pic>
        <p:nvPicPr>
          <p:cNvPr id="5" name="Picture 4" descr="A graph showing different colored rectangles&#10;&#10;Description automatically generated">
            <a:extLst>
              <a:ext uri="{FF2B5EF4-FFF2-40B4-BE49-F238E27FC236}">
                <a16:creationId xmlns:a16="http://schemas.microsoft.com/office/drawing/2014/main" id="{0BF73D5F-B811-401D-5E4C-8797F15E5336}"/>
              </a:ext>
            </a:extLst>
          </p:cNvPr>
          <p:cNvPicPr>
            <a:picLocks noChangeAspect="1"/>
          </p:cNvPicPr>
          <p:nvPr/>
        </p:nvPicPr>
        <p:blipFill>
          <a:blip r:embed="rId3"/>
          <a:stretch>
            <a:fillRect/>
          </a:stretch>
        </p:blipFill>
        <p:spPr>
          <a:xfrm>
            <a:off x="2918777" y="1399875"/>
            <a:ext cx="9134353" cy="5328033"/>
          </a:xfrm>
          <a:prstGeom prst="rect">
            <a:avLst/>
          </a:prstGeom>
        </p:spPr>
      </p:pic>
    </p:spTree>
    <p:extLst>
      <p:ext uri="{BB962C8B-B14F-4D97-AF65-F5344CB8AC3E}">
        <p14:creationId xmlns:p14="http://schemas.microsoft.com/office/powerpoint/2010/main" val="66637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C4E40-7C43-154B-048A-BD1ED5E189CE}"/>
              </a:ext>
            </a:extLst>
          </p:cNvPr>
          <p:cNvSpPr>
            <a:spLocks noGrp="1"/>
          </p:cNvSpPr>
          <p:nvPr>
            <p:ph type="title"/>
          </p:nvPr>
        </p:nvSpPr>
        <p:spPr>
          <a:xfrm>
            <a:off x="1077362" y="720435"/>
            <a:ext cx="4855352" cy="1507375"/>
          </a:xfrm>
        </p:spPr>
        <p:txBody>
          <a:bodyPr>
            <a:normAutofit/>
          </a:bodyPr>
          <a:lstStyle/>
          <a:p>
            <a:pPr>
              <a:lnSpc>
                <a:spcPct val="100000"/>
              </a:lnSpc>
            </a:pPr>
            <a:r>
              <a:rPr lang="en-US" sz="3000" b="0">
                <a:ea typeface="+mj-lt"/>
                <a:cs typeface="+mj-lt"/>
              </a:rPr>
              <a:t>Measuring Reliability: Normalizing Delay Metrics by Flight Volume</a:t>
            </a:r>
            <a:endParaRPr lang="en-US" sz="3000">
              <a:ea typeface="+mj-lt"/>
              <a:cs typeface="+mj-lt"/>
            </a:endParaRPr>
          </a:p>
        </p:txBody>
      </p:sp>
      <p:sp>
        <p:nvSpPr>
          <p:cNvPr id="3" name="Content Placeholder 2">
            <a:extLst>
              <a:ext uri="{FF2B5EF4-FFF2-40B4-BE49-F238E27FC236}">
                <a16:creationId xmlns:a16="http://schemas.microsoft.com/office/drawing/2014/main" id="{EEAC7290-836D-C308-36DA-B64E03A1A43D}"/>
              </a:ext>
            </a:extLst>
          </p:cNvPr>
          <p:cNvSpPr>
            <a:spLocks noGrp="1"/>
          </p:cNvSpPr>
          <p:nvPr>
            <p:ph idx="1"/>
          </p:nvPr>
        </p:nvSpPr>
        <p:spPr>
          <a:xfrm>
            <a:off x="1077362" y="2427316"/>
            <a:ext cx="4855352" cy="3513514"/>
          </a:xfrm>
        </p:spPr>
        <p:txBody>
          <a:bodyPr vert="horz" lIns="91440" tIns="45720" rIns="91440" bIns="45720" rtlCol="0">
            <a:normAutofit/>
          </a:bodyPr>
          <a:lstStyle/>
          <a:p>
            <a:pPr>
              <a:lnSpc>
                <a:spcPct val="110000"/>
              </a:lnSpc>
            </a:pPr>
            <a:r>
              <a:rPr lang="en-US" sz="1500">
                <a:ea typeface="+mn-lt"/>
                <a:cs typeface="+mn-lt"/>
              </a:rPr>
              <a:t>The code calculates the </a:t>
            </a:r>
            <a:r>
              <a:rPr lang="en-US" sz="1500" b="1">
                <a:ea typeface="+mn-lt"/>
                <a:cs typeface="+mn-lt"/>
              </a:rPr>
              <a:t>average delay for each airline by dividing the total departure</a:t>
            </a:r>
            <a:r>
              <a:rPr lang="en-US" sz="1500">
                <a:ea typeface="+mn-lt"/>
                <a:cs typeface="+mn-lt"/>
              </a:rPr>
              <a:t> delay by the number of flights operated by that airline.</a:t>
            </a:r>
          </a:p>
          <a:p>
            <a:pPr>
              <a:lnSpc>
                <a:spcPct val="110000"/>
              </a:lnSpc>
            </a:pPr>
            <a:r>
              <a:rPr lang="en-US" sz="1500">
                <a:ea typeface="+mn-lt"/>
                <a:cs typeface="+mn-lt"/>
              </a:rPr>
              <a:t>By </a:t>
            </a:r>
            <a:r>
              <a:rPr lang="en-US" sz="1500" b="1">
                <a:ea typeface="+mn-lt"/>
                <a:cs typeface="+mn-lt"/>
              </a:rPr>
              <a:t>normalizing </a:t>
            </a:r>
            <a:r>
              <a:rPr lang="en-US" sz="1500">
                <a:ea typeface="+mn-lt"/>
                <a:cs typeface="+mn-lt"/>
              </a:rPr>
              <a:t>delay metrics in this manner, we account for differences in flight volume among carriers, providing a fair comparison of reliability.</a:t>
            </a:r>
          </a:p>
          <a:p>
            <a:pPr>
              <a:lnSpc>
                <a:spcPct val="110000"/>
              </a:lnSpc>
            </a:pPr>
            <a:r>
              <a:rPr lang="en-US" sz="1500">
                <a:ea typeface="+mn-lt"/>
                <a:cs typeface="+mn-lt"/>
              </a:rPr>
              <a:t>The resulting visualization illustrates the normalized delay for each airline, </a:t>
            </a:r>
            <a:r>
              <a:rPr lang="en-US" sz="1500" b="1">
                <a:ea typeface="+mn-lt"/>
                <a:cs typeface="+mn-lt"/>
              </a:rPr>
              <a:t>aiding in the identification of airlines with consistently lower delays relative to their flight volumes.</a:t>
            </a:r>
          </a:p>
          <a:p>
            <a:pPr>
              <a:lnSpc>
                <a:spcPct val="110000"/>
              </a:lnSpc>
            </a:pPr>
            <a:endParaRPr lang="en-US" sz="1500"/>
          </a:p>
        </p:txBody>
      </p:sp>
      <p:sp>
        <p:nvSpPr>
          <p:cNvPr id="16" name="Freeform: Shape 15">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descr="Wavy 3D patterns">
            <a:extLst>
              <a:ext uri="{FF2B5EF4-FFF2-40B4-BE49-F238E27FC236}">
                <a16:creationId xmlns:a16="http://schemas.microsoft.com/office/drawing/2014/main" id="{4D8106A9-6402-4700-DE69-9775B06F174C}"/>
              </a:ext>
            </a:extLst>
          </p:cNvPr>
          <p:cNvPicPr>
            <a:picLocks noChangeAspect="1"/>
          </p:cNvPicPr>
          <p:nvPr/>
        </p:nvPicPr>
        <p:blipFill rotWithShape="1">
          <a:blip r:embed="rId3"/>
          <a:srcRect l="10914" r="38345"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303841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a number of green bars&#10;&#10;Description automatically generated">
            <a:extLst>
              <a:ext uri="{FF2B5EF4-FFF2-40B4-BE49-F238E27FC236}">
                <a16:creationId xmlns:a16="http://schemas.microsoft.com/office/drawing/2014/main" id="{678DF609-C72F-9740-A8BD-A4B569B9D9F3}"/>
              </a:ext>
            </a:extLst>
          </p:cNvPr>
          <p:cNvPicPr>
            <a:picLocks noChangeAspect="1"/>
          </p:cNvPicPr>
          <p:nvPr/>
        </p:nvPicPr>
        <p:blipFill>
          <a:blip r:embed="rId3"/>
          <a:stretch>
            <a:fillRect/>
          </a:stretch>
        </p:blipFill>
        <p:spPr>
          <a:xfrm>
            <a:off x="1122942" y="252340"/>
            <a:ext cx="9947374" cy="6339990"/>
          </a:xfrm>
          <a:prstGeom prst="rect">
            <a:avLst/>
          </a:prstGeom>
        </p:spPr>
      </p:pic>
    </p:spTree>
    <p:extLst>
      <p:ext uri="{BB962C8B-B14F-4D97-AF65-F5344CB8AC3E}">
        <p14:creationId xmlns:p14="http://schemas.microsoft.com/office/powerpoint/2010/main" val="73463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37243-D48D-BF3C-DCA0-37645C294552}"/>
              </a:ext>
            </a:extLst>
          </p:cNvPr>
          <p:cNvSpPr>
            <a:spLocks noGrp="1"/>
          </p:cNvSpPr>
          <p:nvPr>
            <p:ph type="title"/>
          </p:nvPr>
        </p:nvSpPr>
        <p:spPr>
          <a:xfrm>
            <a:off x="1077362" y="720435"/>
            <a:ext cx="4855352" cy="1507375"/>
          </a:xfrm>
        </p:spPr>
        <p:txBody>
          <a:bodyPr>
            <a:normAutofit/>
          </a:bodyPr>
          <a:lstStyle/>
          <a:p>
            <a:pPr>
              <a:lnSpc>
                <a:spcPct val="100000"/>
              </a:lnSpc>
            </a:pPr>
            <a:r>
              <a:rPr lang="en-US" sz="3000" b="0">
                <a:ea typeface="+mj-lt"/>
                <a:cs typeface="+mj-lt"/>
              </a:rPr>
              <a:t>Identifying Problematic Routes: Analyzing Average Delays</a:t>
            </a:r>
            <a:endParaRPr lang="en-US" sz="3000">
              <a:ea typeface="+mj-lt"/>
              <a:cs typeface="+mj-lt"/>
            </a:endParaRPr>
          </a:p>
        </p:txBody>
      </p:sp>
      <p:sp>
        <p:nvSpPr>
          <p:cNvPr id="3" name="Content Placeholder 2">
            <a:extLst>
              <a:ext uri="{FF2B5EF4-FFF2-40B4-BE49-F238E27FC236}">
                <a16:creationId xmlns:a16="http://schemas.microsoft.com/office/drawing/2014/main" id="{E4BF2844-53F2-074D-454E-990209838F36}"/>
              </a:ext>
            </a:extLst>
          </p:cNvPr>
          <p:cNvSpPr>
            <a:spLocks noGrp="1"/>
          </p:cNvSpPr>
          <p:nvPr>
            <p:ph idx="1"/>
          </p:nvPr>
        </p:nvSpPr>
        <p:spPr>
          <a:xfrm>
            <a:off x="1077362" y="2427316"/>
            <a:ext cx="5024318" cy="3513514"/>
          </a:xfrm>
        </p:spPr>
        <p:txBody>
          <a:bodyPr vert="horz" lIns="91440" tIns="45720" rIns="91440" bIns="45720" rtlCol="0">
            <a:normAutofit/>
          </a:bodyPr>
          <a:lstStyle/>
          <a:p>
            <a:pPr>
              <a:lnSpc>
                <a:spcPct val="110000"/>
              </a:lnSpc>
            </a:pPr>
            <a:r>
              <a:rPr lang="en-US" sz="1400">
                <a:ea typeface="+mn-lt"/>
                <a:cs typeface="+mn-lt"/>
              </a:rPr>
              <a:t>The code identifies </a:t>
            </a:r>
            <a:r>
              <a:rPr lang="en-US" sz="1400" b="1">
                <a:ea typeface="+mn-lt"/>
                <a:cs typeface="+mn-lt"/>
              </a:rPr>
              <a:t>problematic routes </a:t>
            </a:r>
            <a:r>
              <a:rPr lang="en-US" sz="1400">
                <a:ea typeface="+mn-lt"/>
                <a:cs typeface="+mn-lt"/>
              </a:rPr>
              <a:t>by calculating the average departure delay for each origin-destination pair.</a:t>
            </a:r>
            <a:endParaRPr lang="en-US" sz="1400"/>
          </a:p>
          <a:p>
            <a:pPr>
              <a:lnSpc>
                <a:spcPct val="110000"/>
              </a:lnSpc>
            </a:pPr>
            <a:r>
              <a:rPr lang="en-US" sz="1400">
                <a:ea typeface="+mn-lt"/>
                <a:cs typeface="+mn-lt"/>
              </a:rPr>
              <a:t>By sorting these routes based on </a:t>
            </a:r>
            <a:r>
              <a:rPr lang="en-US" sz="1400" b="1">
                <a:ea typeface="+mn-lt"/>
                <a:cs typeface="+mn-lt"/>
              </a:rPr>
              <a:t>average delay </a:t>
            </a:r>
            <a:r>
              <a:rPr lang="en-US" sz="1400">
                <a:ea typeface="+mn-lt"/>
                <a:cs typeface="+mn-lt"/>
              </a:rPr>
              <a:t>in descending order, we can pinpoint routes with the highest delay averages.</a:t>
            </a:r>
            <a:endParaRPr lang="en-US" sz="1400"/>
          </a:p>
          <a:p>
            <a:pPr>
              <a:lnSpc>
                <a:spcPct val="110000"/>
              </a:lnSpc>
            </a:pPr>
            <a:r>
              <a:rPr lang="en-US" sz="1400">
                <a:ea typeface="+mn-lt"/>
                <a:cs typeface="+mn-lt"/>
              </a:rPr>
              <a:t>The visualization showcases both the </a:t>
            </a:r>
            <a:r>
              <a:rPr lang="en-US" sz="1400" b="1">
                <a:ea typeface="+mn-lt"/>
                <a:cs typeface="+mn-lt"/>
              </a:rPr>
              <a:t>normalized </a:t>
            </a:r>
            <a:r>
              <a:rPr lang="en-US" sz="1400">
                <a:ea typeface="+mn-lt"/>
                <a:cs typeface="+mn-lt"/>
              </a:rPr>
              <a:t>delay for carriers and the average delay for each route.</a:t>
            </a:r>
            <a:endParaRPr lang="en-US" sz="1400"/>
          </a:p>
          <a:p>
            <a:pPr>
              <a:lnSpc>
                <a:spcPct val="110000"/>
              </a:lnSpc>
            </a:pPr>
            <a:r>
              <a:rPr lang="en-US" sz="1400">
                <a:ea typeface="+mn-lt"/>
                <a:cs typeface="+mn-lt"/>
              </a:rPr>
              <a:t>This analysis aids in understanding which routes experience </a:t>
            </a:r>
            <a:r>
              <a:rPr lang="en-US" sz="1400" b="1">
                <a:ea typeface="+mn-lt"/>
                <a:cs typeface="+mn-lt"/>
              </a:rPr>
              <a:t>consistently high delays, allowing for informed decision-making when selecting travel routes or airlines.</a:t>
            </a:r>
            <a:endParaRPr lang="en-US" sz="1400" b="1"/>
          </a:p>
          <a:p>
            <a:pPr>
              <a:lnSpc>
                <a:spcPct val="110000"/>
              </a:lnSpc>
            </a:pPr>
            <a:endParaRPr lang="en-US" sz="1400"/>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erson pointing on a map">
            <a:extLst>
              <a:ext uri="{FF2B5EF4-FFF2-40B4-BE49-F238E27FC236}">
                <a16:creationId xmlns:a16="http://schemas.microsoft.com/office/drawing/2014/main" id="{749278D2-96D3-24BD-1051-5B55EF7BF89B}"/>
              </a:ext>
            </a:extLst>
          </p:cNvPr>
          <p:cNvPicPr>
            <a:picLocks noChangeAspect="1"/>
          </p:cNvPicPr>
          <p:nvPr/>
        </p:nvPicPr>
        <p:blipFill rotWithShape="1">
          <a:blip r:embed="rId3"/>
          <a:srcRect l="19202" r="30057"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684931148"/>
      </p:ext>
    </p:extLst>
  </p:cSld>
  <p:clrMapOvr>
    <a:masterClrMapping/>
  </p:clrMapOvr>
</p:sld>
</file>

<file path=ppt/theme/theme1.xml><?xml version="1.0" encoding="utf-8"?>
<a:theme xmlns:a="http://schemas.openxmlformats.org/drawingml/2006/main" name="BlocksVTI">
  <a:themeElements>
    <a:clrScheme name="AnalogousFromRegularSeedRightStep">
      <a:dk1>
        <a:srgbClr val="000000"/>
      </a:dk1>
      <a:lt1>
        <a:srgbClr val="FFFFFF"/>
      </a:lt1>
      <a:dk2>
        <a:srgbClr val="1C2732"/>
      </a:dk2>
      <a:lt2>
        <a:srgbClr val="F3F0F3"/>
      </a:lt2>
      <a:accent1>
        <a:srgbClr val="5BB346"/>
      </a:accent1>
      <a:accent2>
        <a:srgbClr val="3BB156"/>
      </a:accent2>
      <a:accent3>
        <a:srgbClr val="46B28C"/>
      </a:accent3>
      <a:accent4>
        <a:srgbClr val="3BAAB1"/>
      </a:accent4>
      <a:accent5>
        <a:srgbClr val="4D8BC3"/>
      </a:accent5>
      <a:accent6>
        <a:srgbClr val="3D4AB2"/>
      </a:accent6>
      <a:hlink>
        <a:srgbClr val="A73F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BlocksVTI</vt:lpstr>
      <vt:lpstr>Flight Delays and Cancellations</vt:lpstr>
      <vt:lpstr>Problem Statement:</vt:lpstr>
      <vt:lpstr>Data Description</vt:lpstr>
      <vt:lpstr>Big Data Process</vt:lpstr>
      <vt:lpstr>Our Data:</vt:lpstr>
      <vt:lpstr>Analyzing Delay Types: Understanding Factors Impacting Air Travel Reliability</vt:lpstr>
      <vt:lpstr>Measuring Reliability: Normalizing Delay Metrics by Flight Volume</vt:lpstr>
      <vt:lpstr>PowerPoint Presentation</vt:lpstr>
      <vt:lpstr>Identifying Problematic Routes: Analyzing Average Delays</vt:lpstr>
      <vt:lpstr>10 Most Problematic Routes </vt:lpstr>
      <vt:lpstr>Average number of flights each day per  Airport</vt:lpstr>
      <vt:lpstr>Total Number of Flights (in millions) of top 10 Airports</vt:lpstr>
      <vt:lpstr>PowerPoint Presentation</vt:lpstr>
      <vt:lpstr>Analyzing Flight Performance: Probability of Delay and Cancellation by Airline</vt:lpstr>
      <vt:lpstr>PowerPoint Presentation</vt:lpstr>
      <vt:lpstr>Predictive Analysis: Assessing Flight Delay Using H2O</vt:lpstr>
      <vt:lpstr>PowerPoint Presentation</vt:lpstr>
      <vt:lpstr>PowerPoint Presentation</vt:lpstr>
      <vt:lpstr>Our Classification Model:</vt:lpstr>
      <vt:lpstr>PowerPoint Presentation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2024-04-16T15:08:10Z</dcterms:created>
  <dcterms:modified xsi:type="dcterms:W3CDTF">2024-04-26T03:07:09Z</dcterms:modified>
</cp:coreProperties>
</file>